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33"/>
  </p:notesMasterIdLst>
  <p:sldIdLst>
    <p:sldId id="256" r:id="rId2"/>
    <p:sldId id="257" r:id="rId3"/>
    <p:sldId id="295" r:id="rId4"/>
    <p:sldId id="296" r:id="rId5"/>
    <p:sldId id="298" r:id="rId6"/>
    <p:sldId id="304" r:id="rId7"/>
    <p:sldId id="259" r:id="rId8"/>
    <p:sldId id="313" r:id="rId9"/>
    <p:sldId id="302" r:id="rId10"/>
    <p:sldId id="314" r:id="rId11"/>
    <p:sldId id="305" r:id="rId12"/>
    <p:sldId id="303" r:id="rId13"/>
    <p:sldId id="325" r:id="rId14"/>
    <p:sldId id="322" r:id="rId15"/>
    <p:sldId id="323" r:id="rId16"/>
    <p:sldId id="307" r:id="rId17"/>
    <p:sldId id="308" r:id="rId18"/>
    <p:sldId id="315" r:id="rId19"/>
    <p:sldId id="317" r:id="rId20"/>
    <p:sldId id="316" r:id="rId21"/>
    <p:sldId id="318" r:id="rId22"/>
    <p:sldId id="321" r:id="rId23"/>
    <p:sldId id="319" r:id="rId24"/>
    <p:sldId id="310" r:id="rId25"/>
    <p:sldId id="320" r:id="rId26"/>
    <p:sldId id="309" r:id="rId27"/>
    <p:sldId id="324" r:id="rId28"/>
    <p:sldId id="312" r:id="rId29"/>
    <p:sldId id="271" r:id="rId30"/>
    <p:sldId id="272" r:id="rId31"/>
    <p:sldId id="326" r:id="rId3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D85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CADB5-893E-4165-8D53-9B6CB1216E04}" v="1437" dt="2024-10-21T19:26:20.509"/>
    <p1510:client id="{50E5EC70-558D-49C8-A44C-5D7042FB0846}" v="191" dt="2024-10-21T10:09:59.501"/>
    <p1510:client id="{A27E6825-6647-80CA-A3F6-E7885F8AC4AF}" v="19" dt="2024-10-20T23:20:56.319"/>
    <p1510:client id="{CAA3EEEB-E45B-0398-E1EC-270A81749D09}" v="2" dt="2024-10-21T13:05:15.712"/>
    <p1510:client id="{EC251D42-66BE-594D-8E6F-CAE474F350D6}" v="322" dt="2024-10-21T08:43:46.590"/>
  </p1510:revLst>
</p1510:revInfo>
</file>

<file path=ppt/tableStyles.xml><?xml version="1.0" encoding="utf-8"?>
<a:tblStyleLst xmlns:a="http://schemas.openxmlformats.org/drawingml/2006/main" def="{07512E3B-6D0A-4904-981F-A9297E91C3A1}">
  <a:tblStyle styleId="{07512E3B-6D0A-4904-981F-A9297E91C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778" autoAdjust="0"/>
  </p:normalViewPr>
  <p:slideViewPr>
    <p:cSldViewPr snapToGrid="0">
      <p:cViewPr>
        <p:scale>
          <a:sx n="75" d="100"/>
          <a:sy n="75" d="100"/>
        </p:scale>
        <p:origin x="1109" y="-2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DD259-8386-4776-BE5F-AA719304511B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BD49CA8-C348-4A38-9006-B2FEF312D39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350"/>
            <a:t>Introduction</a:t>
          </a:r>
        </a:p>
      </dgm:t>
    </dgm:pt>
    <dgm:pt modelId="{CE353535-DC09-401D-A6B5-DD8FE625E502}" type="sibTrans" cxnId="{E592EFD0-6F7B-4D0E-BC2A-EF0136AFC708}">
      <dgm:prSet custT="1"/>
      <dgm:spPr/>
      <dgm:t>
        <a:bodyPr/>
        <a:lstStyle/>
        <a:p>
          <a:endParaRPr lang="en-US" sz="1350"/>
        </a:p>
      </dgm:t>
    </dgm:pt>
    <dgm:pt modelId="{2AE6C1FC-9CDE-46FE-BE77-10F413680FD6}" type="parTrans" cxnId="{E592EFD0-6F7B-4D0E-BC2A-EF0136AFC708}">
      <dgm:prSet/>
      <dgm:spPr/>
      <dgm:t>
        <a:bodyPr/>
        <a:lstStyle/>
        <a:p>
          <a:endParaRPr lang="en-US" sz="1400"/>
        </a:p>
      </dgm:t>
    </dgm:pt>
    <dgm:pt modelId="{038F036D-1A3A-47AE-93B5-F8C9C99CCBD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350"/>
            <a:t>Nuclear Energy Applied to the Hydrogen Production</a:t>
          </a:r>
        </a:p>
      </dgm:t>
    </dgm:pt>
    <dgm:pt modelId="{D6EA659C-425F-4374-84E0-0C9630889CFC}" type="sibTrans" cxnId="{AC9DDC8F-C429-4CAE-BC69-ED9F411D8E77}">
      <dgm:prSet custT="1"/>
      <dgm:spPr/>
      <dgm:t>
        <a:bodyPr/>
        <a:lstStyle/>
        <a:p>
          <a:endParaRPr lang="en-US" sz="1400"/>
        </a:p>
      </dgm:t>
    </dgm:pt>
    <dgm:pt modelId="{783244E5-3D1B-44EC-A306-CEA019ED9644}" type="parTrans" cxnId="{AC9DDC8F-C429-4CAE-BC69-ED9F411D8E77}">
      <dgm:prSet/>
      <dgm:spPr/>
      <dgm:t>
        <a:bodyPr/>
        <a:lstStyle/>
        <a:p>
          <a:endParaRPr lang="en-US" sz="1400"/>
        </a:p>
      </dgm:t>
    </dgm:pt>
    <dgm:pt modelId="{B11ACEBD-5842-4829-9C99-1785748373D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350"/>
            <a:t>Future perspectives</a:t>
          </a:r>
        </a:p>
      </dgm:t>
    </dgm:pt>
    <dgm:pt modelId="{76661AB7-DB66-48C7-BF8B-2956BA4AD8C9}" type="sibTrans" cxnId="{C4A627ED-72D3-4570-ADC4-69B047312CE6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 sz="1400"/>
        </a:p>
      </dgm:t>
    </dgm:pt>
    <dgm:pt modelId="{8B1DBD82-9072-488C-AC21-59012829A46C}" type="parTrans" cxnId="{C4A627ED-72D3-4570-ADC4-69B047312CE6}">
      <dgm:prSet/>
      <dgm:spPr/>
      <dgm:t>
        <a:bodyPr/>
        <a:lstStyle/>
        <a:p>
          <a:endParaRPr lang="en-US" sz="1400"/>
        </a:p>
      </dgm:t>
    </dgm:pt>
    <dgm:pt modelId="{F12AFE07-1315-400E-A2C5-44E28B445F5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350"/>
            <a:t>Economic</a:t>
          </a:r>
          <a:r>
            <a:rPr lang="en-US" sz="1350" baseline="0"/>
            <a:t> Analysis</a:t>
          </a:r>
          <a:endParaRPr lang="en-US" sz="1350"/>
        </a:p>
      </dgm:t>
    </dgm:pt>
    <dgm:pt modelId="{7E4BA144-82C7-49C6-A1D1-F043EF5AB8B6}" type="sibTrans" cxnId="{06C3BF85-A10C-4DF0-B240-F5A128745654}">
      <dgm:prSet custT="1"/>
      <dgm:spPr/>
      <dgm:t>
        <a:bodyPr/>
        <a:lstStyle/>
        <a:p>
          <a:endParaRPr lang="en-US" sz="1350"/>
        </a:p>
      </dgm:t>
    </dgm:pt>
    <dgm:pt modelId="{864C9688-EB45-4035-989B-83452C1522B0}" type="parTrans" cxnId="{06C3BF85-A10C-4DF0-B240-F5A128745654}">
      <dgm:prSet/>
      <dgm:spPr/>
      <dgm:t>
        <a:bodyPr/>
        <a:lstStyle/>
        <a:p>
          <a:endParaRPr lang="en-US" sz="1400"/>
        </a:p>
      </dgm:t>
    </dgm:pt>
    <dgm:pt modelId="{B85CC1D1-5309-404C-BCB7-004B09E73B30}">
      <dgm:prSet phldrT="[Text]" phldr="0" custT="1"/>
      <dgm:spPr>
        <a:solidFill>
          <a:srgbClr val="00B0F0"/>
        </a:solidFill>
      </dgm:spPr>
      <dgm:t>
        <a:bodyPr/>
        <a:lstStyle/>
        <a:p>
          <a:pPr rtl="0"/>
          <a:r>
            <a:rPr lang="en-US" sz="1350">
              <a:latin typeface="Arial"/>
            </a:rPr>
            <a:t>Theoretical Fundamentals</a:t>
          </a:r>
          <a:endParaRPr lang="en-US" sz="1350"/>
        </a:p>
      </dgm:t>
    </dgm:pt>
    <dgm:pt modelId="{5FCAC37F-FB42-4617-9729-A6DC7E973997}" type="sibTrans" cxnId="{CA3A8FB3-2054-4BD0-B86D-89650C50C0CB}">
      <dgm:prSet custT="1"/>
      <dgm:spPr/>
      <dgm:t>
        <a:bodyPr/>
        <a:lstStyle/>
        <a:p>
          <a:endParaRPr lang="en-US" sz="1400"/>
        </a:p>
      </dgm:t>
    </dgm:pt>
    <dgm:pt modelId="{63E7F208-473C-40CD-AF1E-3FA2E6EF0593}" type="parTrans" cxnId="{CA3A8FB3-2054-4BD0-B86D-89650C50C0CB}">
      <dgm:prSet/>
      <dgm:spPr/>
      <dgm:t>
        <a:bodyPr/>
        <a:lstStyle/>
        <a:p>
          <a:endParaRPr lang="en-US" sz="1400"/>
        </a:p>
      </dgm:t>
    </dgm:pt>
    <dgm:pt modelId="{73277761-D896-4EED-AD7C-1B1C5F80C7A2}" type="pres">
      <dgm:prSet presAssocID="{EE2DD259-8386-4776-BE5F-AA719304511B}" presName="cycle" presStyleCnt="0">
        <dgm:presLayoutVars>
          <dgm:dir/>
          <dgm:resizeHandles val="exact"/>
        </dgm:presLayoutVars>
      </dgm:prSet>
      <dgm:spPr/>
    </dgm:pt>
    <dgm:pt modelId="{030EFEB8-4748-4600-8B3D-52D0FDDE7243}" type="pres">
      <dgm:prSet presAssocID="{EBD49CA8-C348-4A38-9006-B2FEF312D393}" presName="node" presStyleLbl="node1" presStyleIdx="0" presStyleCnt="5" custScaleX="155024" custScaleY="126719">
        <dgm:presLayoutVars>
          <dgm:bulletEnabled val="1"/>
        </dgm:presLayoutVars>
      </dgm:prSet>
      <dgm:spPr/>
    </dgm:pt>
    <dgm:pt modelId="{C29367F2-FA3D-4B75-A992-681EB832EF70}" type="pres">
      <dgm:prSet presAssocID="{CE353535-DC09-401D-A6B5-DD8FE625E502}" presName="sibTrans" presStyleLbl="sibTrans2D1" presStyleIdx="0" presStyleCnt="5" custScaleX="123491" custScaleY="110865"/>
      <dgm:spPr/>
    </dgm:pt>
    <dgm:pt modelId="{10FEBAB9-4ED8-4E30-93A8-00BC38F25EB1}" type="pres">
      <dgm:prSet presAssocID="{CE353535-DC09-401D-A6B5-DD8FE625E502}" presName="connectorText" presStyleLbl="sibTrans2D1" presStyleIdx="0" presStyleCnt="5"/>
      <dgm:spPr/>
    </dgm:pt>
    <dgm:pt modelId="{187CD0C5-9547-423A-91E5-1F5D25E6998E}" type="pres">
      <dgm:prSet presAssocID="{B85CC1D1-5309-404C-BCB7-004B09E73B30}" presName="node" presStyleLbl="node1" presStyleIdx="1" presStyleCnt="5" custScaleX="142259" custScaleY="124056" custRadScaleRad="111334" custRadScaleInc="6179">
        <dgm:presLayoutVars>
          <dgm:bulletEnabled val="1"/>
        </dgm:presLayoutVars>
      </dgm:prSet>
      <dgm:spPr/>
    </dgm:pt>
    <dgm:pt modelId="{5315206F-38D2-4A03-8B26-0A194890C40E}" type="pres">
      <dgm:prSet presAssocID="{5FCAC37F-FB42-4617-9729-A6DC7E973997}" presName="sibTrans" presStyleLbl="sibTrans2D1" presStyleIdx="1" presStyleCnt="5" custScaleX="115158" custScaleY="106827"/>
      <dgm:spPr/>
    </dgm:pt>
    <dgm:pt modelId="{765075B3-9D55-429E-B7E3-A6EA20762D78}" type="pres">
      <dgm:prSet presAssocID="{5FCAC37F-FB42-4617-9729-A6DC7E973997}" presName="connectorText" presStyleLbl="sibTrans2D1" presStyleIdx="1" presStyleCnt="5"/>
      <dgm:spPr/>
    </dgm:pt>
    <dgm:pt modelId="{999FE5E6-25B4-4F25-8085-14E6EF22A000}" type="pres">
      <dgm:prSet presAssocID="{038F036D-1A3A-47AE-93B5-F8C9C99CCBD9}" presName="node" presStyleLbl="node1" presStyleIdx="2" presStyleCnt="5" custScaleX="142259" custScaleY="124056" custRadScaleRad="107388" custRadScaleInc="-13490">
        <dgm:presLayoutVars>
          <dgm:bulletEnabled val="1"/>
        </dgm:presLayoutVars>
      </dgm:prSet>
      <dgm:spPr/>
    </dgm:pt>
    <dgm:pt modelId="{54D908E3-4311-4E53-BCCB-23FCEE6049E5}" type="pres">
      <dgm:prSet presAssocID="{D6EA659C-425F-4374-84E0-0C9630889CFC}" presName="sibTrans" presStyleLbl="sibTrans2D1" presStyleIdx="2" presStyleCnt="5" custScaleX="115157" custScaleY="106827"/>
      <dgm:spPr/>
    </dgm:pt>
    <dgm:pt modelId="{BAEDBC07-7AFE-4AAB-BB67-75D95E184418}" type="pres">
      <dgm:prSet presAssocID="{D6EA659C-425F-4374-84E0-0C9630889CFC}" presName="connectorText" presStyleLbl="sibTrans2D1" presStyleIdx="2" presStyleCnt="5"/>
      <dgm:spPr/>
    </dgm:pt>
    <dgm:pt modelId="{29538B1A-1A20-44F2-B7E5-2DCBF3AAE92F}" type="pres">
      <dgm:prSet presAssocID="{F12AFE07-1315-400E-A2C5-44E28B445F55}" presName="node" presStyleLbl="node1" presStyleIdx="3" presStyleCnt="5" custScaleX="142259" custScaleY="124056">
        <dgm:presLayoutVars>
          <dgm:bulletEnabled val="1"/>
        </dgm:presLayoutVars>
      </dgm:prSet>
      <dgm:spPr/>
    </dgm:pt>
    <dgm:pt modelId="{83AD1E7B-33AE-4CA4-81D9-33D616E5B80C}" type="pres">
      <dgm:prSet presAssocID="{7E4BA144-82C7-49C6-A1D1-F043EF5AB8B6}" presName="sibTrans" presStyleLbl="sibTrans2D1" presStyleIdx="3" presStyleCnt="5" custScaleX="123491" custScaleY="110865"/>
      <dgm:spPr/>
    </dgm:pt>
    <dgm:pt modelId="{56E83B0E-5A95-4A86-AE10-4628055D84BB}" type="pres">
      <dgm:prSet presAssocID="{7E4BA144-82C7-49C6-A1D1-F043EF5AB8B6}" presName="connectorText" presStyleLbl="sibTrans2D1" presStyleIdx="3" presStyleCnt="5"/>
      <dgm:spPr/>
    </dgm:pt>
    <dgm:pt modelId="{DAA663C3-8504-4D95-8A30-7B95076E4B09}" type="pres">
      <dgm:prSet presAssocID="{B11ACEBD-5842-4829-9C99-1785748373DC}" presName="node" presStyleLbl="node1" presStyleIdx="4" presStyleCnt="5" custScaleX="142259" custScaleY="124056">
        <dgm:presLayoutVars>
          <dgm:bulletEnabled val="1"/>
        </dgm:presLayoutVars>
      </dgm:prSet>
      <dgm:spPr/>
    </dgm:pt>
    <dgm:pt modelId="{2F3E8C09-079F-4FFA-95B0-D6AB9FB85965}" type="pres">
      <dgm:prSet presAssocID="{76661AB7-DB66-48C7-BF8B-2956BA4AD8C9}" presName="sibTrans" presStyleLbl="sibTrans2D1" presStyleIdx="4" presStyleCnt="5" custScaleX="62234" custScaleY="11861" custLinFactX="85188" custLinFactNeighborX="100000" custLinFactNeighborY="68565"/>
      <dgm:spPr/>
    </dgm:pt>
    <dgm:pt modelId="{8FC9AAB7-A12F-4A83-A1DB-11B35C2EFAE9}" type="pres">
      <dgm:prSet presAssocID="{76661AB7-DB66-48C7-BF8B-2956BA4AD8C9}" presName="connectorText" presStyleLbl="sibTrans2D1" presStyleIdx="4" presStyleCnt="5"/>
      <dgm:spPr/>
    </dgm:pt>
  </dgm:ptLst>
  <dgm:cxnLst>
    <dgm:cxn modelId="{6F16E600-F5D8-4037-8C64-E59FA1474064}" type="presOf" srcId="{D6EA659C-425F-4374-84E0-0C9630889CFC}" destId="{54D908E3-4311-4E53-BCCB-23FCEE6049E5}" srcOrd="0" destOrd="0" presId="urn:microsoft.com/office/officeart/2005/8/layout/cycle2"/>
    <dgm:cxn modelId="{6E2F130C-1BD9-42BD-8EA0-7109FA28672C}" type="presOf" srcId="{7E4BA144-82C7-49C6-A1D1-F043EF5AB8B6}" destId="{56E83B0E-5A95-4A86-AE10-4628055D84BB}" srcOrd="1" destOrd="0" presId="urn:microsoft.com/office/officeart/2005/8/layout/cycle2"/>
    <dgm:cxn modelId="{97F8BE21-C82F-44F1-9924-1AD491FE7A80}" type="presOf" srcId="{D6EA659C-425F-4374-84E0-0C9630889CFC}" destId="{BAEDBC07-7AFE-4AAB-BB67-75D95E184418}" srcOrd="1" destOrd="0" presId="urn:microsoft.com/office/officeart/2005/8/layout/cycle2"/>
    <dgm:cxn modelId="{63542623-A859-4851-8BA0-8515819A6FC6}" type="presOf" srcId="{5FCAC37F-FB42-4617-9729-A6DC7E973997}" destId="{765075B3-9D55-429E-B7E3-A6EA20762D78}" srcOrd="1" destOrd="0" presId="urn:microsoft.com/office/officeart/2005/8/layout/cycle2"/>
    <dgm:cxn modelId="{D8FD8632-201E-4F25-B6CB-696C047A4126}" type="presOf" srcId="{B11ACEBD-5842-4829-9C99-1785748373DC}" destId="{DAA663C3-8504-4D95-8A30-7B95076E4B09}" srcOrd="0" destOrd="0" presId="urn:microsoft.com/office/officeart/2005/8/layout/cycle2"/>
    <dgm:cxn modelId="{7C6FD440-B65F-48E6-B76C-08D41A93943B}" type="presOf" srcId="{76661AB7-DB66-48C7-BF8B-2956BA4AD8C9}" destId="{2F3E8C09-079F-4FFA-95B0-D6AB9FB85965}" srcOrd="0" destOrd="0" presId="urn:microsoft.com/office/officeart/2005/8/layout/cycle2"/>
    <dgm:cxn modelId="{55DC8D43-E811-4123-8F5B-457F5ED1A813}" type="presOf" srcId="{76661AB7-DB66-48C7-BF8B-2956BA4AD8C9}" destId="{8FC9AAB7-A12F-4A83-A1DB-11B35C2EFAE9}" srcOrd="1" destOrd="0" presId="urn:microsoft.com/office/officeart/2005/8/layout/cycle2"/>
    <dgm:cxn modelId="{BAEE4569-12E2-4A23-A06D-93CB06171FA1}" type="presOf" srcId="{EE2DD259-8386-4776-BE5F-AA719304511B}" destId="{73277761-D896-4EED-AD7C-1B1C5F80C7A2}" srcOrd="0" destOrd="0" presId="urn:microsoft.com/office/officeart/2005/8/layout/cycle2"/>
    <dgm:cxn modelId="{3F45764A-C417-4E41-8C0D-442E44BB1BBA}" type="presOf" srcId="{F12AFE07-1315-400E-A2C5-44E28B445F55}" destId="{29538B1A-1A20-44F2-B7E5-2DCBF3AAE92F}" srcOrd="0" destOrd="0" presId="urn:microsoft.com/office/officeart/2005/8/layout/cycle2"/>
    <dgm:cxn modelId="{EB3D6550-A779-4CC8-B7AB-F62BA5E26D16}" type="presOf" srcId="{CE353535-DC09-401D-A6B5-DD8FE625E502}" destId="{10FEBAB9-4ED8-4E30-93A8-00BC38F25EB1}" srcOrd="1" destOrd="0" presId="urn:microsoft.com/office/officeart/2005/8/layout/cycle2"/>
    <dgm:cxn modelId="{06C3BF85-A10C-4DF0-B240-F5A128745654}" srcId="{EE2DD259-8386-4776-BE5F-AA719304511B}" destId="{F12AFE07-1315-400E-A2C5-44E28B445F55}" srcOrd="3" destOrd="0" parTransId="{864C9688-EB45-4035-989B-83452C1522B0}" sibTransId="{7E4BA144-82C7-49C6-A1D1-F043EF5AB8B6}"/>
    <dgm:cxn modelId="{AC9DDC8F-C429-4CAE-BC69-ED9F411D8E77}" srcId="{EE2DD259-8386-4776-BE5F-AA719304511B}" destId="{038F036D-1A3A-47AE-93B5-F8C9C99CCBD9}" srcOrd="2" destOrd="0" parTransId="{783244E5-3D1B-44EC-A306-CEA019ED9644}" sibTransId="{D6EA659C-425F-4374-84E0-0C9630889CFC}"/>
    <dgm:cxn modelId="{1097479A-9903-44CE-809E-9C9174260507}" type="presOf" srcId="{5FCAC37F-FB42-4617-9729-A6DC7E973997}" destId="{5315206F-38D2-4A03-8B26-0A194890C40E}" srcOrd="0" destOrd="0" presId="urn:microsoft.com/office/officeart/2005/8/layout/cycle2"/>
    <dgm:cxn modelId="{E0BCCF9F-8939-43E3-9AF8-B1FFDA0C1F38}" type="presOf" srcId="{038F036D-1A3A-47AE-93B5-F8C9C99CCBD9}" destId="{999FE5E6-25B4-4F25-8085-14E6EF22A000}" srcOrd="0" destOrd="0" presId="urn:microsoft.com/office/officeart/2005/8/layout/cycle2"/>
    <dgm:cxn modelId="{CA3A8FB3-2054-4BD0-B86D-89650C50C0CB}" srcId="{EE2DD259-8386-4776-BE5F-AA719304511B}" destId="{B85CC1D1-5309-404C-BCB7-004B09E73B30}" srcOrd="1" destOrd="0" parTransId="{63E7F208-473C-40CD-AF1E-3FA2E6EF0593}" sibTransId="{5FCAC37F-FB42-4617-9729-A6DC7E973997}"/>
    <dgm:cxn modelId="{1995C6B9-5B45-4CC4-982A-ACE996CD7A6E}" type="presOf" srcId="{7E4BA144-82C7-49C6-A1D1-F043EF5AB8B6}" destId="{83AD1E7B-33AE-4CA4-81D9-33D616E5B80C}" srcOrd="0" destOrd="0" presId="urn:microsoft.com/office/officeart/2005/8/layout/cycle2"/>
    <dgm:cxn modelId="{F2309FC2-7B95-42AA-B93E-BF3CE655858B}" type="presOf" srcId="{CE353535-DC09-401D-A6B5-DD8FE625E502}" destId="{C29367F2-FA3D-4B75-A992-681EB832EF70}" srcOrd="0" destOrd="0" presId="urn:microsoft.com/office/officeart/2005/8/layout/cycle2"/>
    <dgm:cxn modelId="{048B7FCB-3134-4617-878A-858DA06488D3}" type="presOf" srcId="{EBD49CA8-C348-4A38-9006-B2FEF312D393}" destId="{030EFEB8-4748-4600-8B3D-52D0FDDE7243}" srcOrd="0" destOrd="0" presId="urn:microsoft.com/office/officeart/2005/8/layout/cycle2"/>
    <dgm:cxn modelId="{F7C807CD-FC07-48A1-8200-9FBEA73E6C7C}" type="presOf" srcId="{B85CC1D1-5309-404C-BCB7-004B09E73B30}" destId="{187CD0C5-9547-423A-91E5-1F5D25E6998E}" srcOrd="0" destOrd="0" presId="urn:microsoft.com/office/officeart/2005/8/layout/cycle2"/>
    <dgm:cxn modelId="{E592EFD0-6F7B-4D0E-BC2A-EF0136AFC708}" srcId="{EE2DD259-8386-4776-BE5F-AA719304511B}" destId="{EBD49CA8-C348-4A38-9006-B2FEF312D393}" srcOrd="0" destOrd="0" parTransId="{2AE6C1FC-9CDE-46FE-BE77-10F413680FD6}" sibTransId="{CE353535-DC09-401D-A6B5-DD8FE625E502}"/>
    <dgm:cxn modelId="{C4A627ED-72D3-4570-ADC4-69B047312CE6}" srcId="{EE2DD259-8386-4776-BE5F-AA719304511B}" destId="{B11ACEBD-5842-4829-9C99-1785748373DC}" srcOrd="4" destOrd="0" parTransId="{8B1DBD82-9072-488C-AC21-59012829A46C}" sibTransId="{76661AB7-DB66-48C7-BF8B-2956BA4AD8C9}"/>
    <dgm:cxn modelId="{C0AB8E16-BCDD-402B-9F7C-CED6F3F90132}" type="presParOf" srcId="{73277761-D896-4EED-AD7C-1B1C5F80C7A2}" destId="{030EFEB8-4748-4600-8B3D-52D0FDDE7243}" srcOrd="0" destOrd="0" presId="urn:microsoft.com/office/officeart/2005/8/layout/cycle2"/>
    <dgm:cxn modelId="{FDBC9366-FCCB-4EE8-87B4-1228B11C7AB1}" type="presParOf" srcId="{73277761-D896-4EED-AD7C-1B1C5F80C7A2}" destId="{C29367F2-FA3D-4B75-A992-681EB832EF70}" srcOrd="1" destOrd="0" presId="urn:microsoft.com/office/officeart/2005/8/layout/cycle2"/>
    <dgm:cxn modelId="{838E4189-1BBE-481E-9957-B63C877710FD}" type="presParOf" srcId="{C29367F2-FA3D-4B75-A992-681EB832EF70}" destId="{10FEBAB9-4ED8-4E30-93A8-00BC38F25EB1}" srcOrd="0" destOrd="0" presId="urn:microsoft.com/office/officeart/2005/8/layout/cycle2"/>
    <dgm:cxn modelId="{1F35568E-C80C-4124-979E-CA14BEE0B945}" type="presParOf" srcId="{73277761-D896-4EED-AD7C-1B1C5F80C7A2}" destId="{187CD0C5-9547-423A-91E5-1F5D25E6998E}" srcOrd="2" destOrd="0" presId="urn:microsoft.com/office/officeart/2005/8/layout/cycle2"/>
    <dgm:cxn modelId="{6C9A0DFF-6824-434E-8467-53DFFD173E3A}" type="presParOf" srcId="{73277761-D896-4EED-AD7C-1B1C5F80C7A2}" destId="{5315206F-38D2-4A03-8B26-0A194890C40E}" srcOrd="3" destOrd="0" presId="urn:microsoft.com/office/officeart/2005/8/layout/cycle2"/>
    <dgm:cxn modelId="{36A2DAAC-D060-4902-9E21-ECEA6E9936DD}" type="presParOf" srcId="{5315206F-38D2-4A03-8B26-0A194890C40E}" destId="{765075B3-9D55-429E-B7E3-A6EA20762D78}" srcOrd="0" destOrd="0" presId="urn:microsoft.com/office/officeart/2005/8/layout/cycle2"/>
    <dgm:cxn modelId="{54AEF013-F823-42AF-B444-424EB282B2BB}" type="presParOf" srcId="{73277761-D896-4EED-AD7C-1B1C5F80C7A2}" destId="{999FE5E6-25B4-4F25-8085-14E6EF22A000}" srcOrd="4" destOrd="0" presId="urn:microsoft.com/office/officeart/2005/8/layout/cycle2"/>
    <dgm:cxn modelId="{81ABEA87-9F95-4668-BBE5-E32EFF306EC2}" type="presParOf" srcId="{73277761-D896-4EED-AD7C-1B1C5F80C7A2}" destId="{54D908E3-4311-4E53-BCCB-23FCEE6049E5}" srcOrd="5" destOrd="0" presId="urn:microsoft.com/office/officeart/2005/8/layout/cycle2"/>
    <dgm:cxn modelId="{B47AC586-CA6F-4C72-82C7-8B2ABB625E56}" type="presParOf" srcId="{54D908E3-4311-4E53-BCCB-23FCEE6049E5}" destId="{BAEDBC07-7AFE-4AAB-BB67-75D95E184418}" srcOrd="0" destOrd="0" presId="urn:microsoft.com/office/officeart/2005/8/layout/cycle2"/>
    <dgm:cxn modelId="{2597D3C8-99AD-4257-AA74-A906C1418CF3}" type="presParOf" srcId="{73277761-D896-4EED-AD7C-1B1C5F80C7A2}" destId="{29538B1A-1A20-44F2-B7E5-2DCBF3AAE92F}" srcOrd="6" destOrd="0" presId="urn:microsoft.com/office/officeart/2005/8/layout/cycle2"/>
    <dgm:cxn modelId="{0372C528-A0CB-4C17-945E-57262234584B}" type="presParOf" srcId="{73277761-D896-4EED-AD7C-1B1C5F80C7A2}" destId="{83AD1E7B-33AE-4CA4-81D9-33D616E5B80C}" srcOrd="7" destOrd="0" presId="urn:microsoft.com/office/officeart/2005/8/layout/cycle2"/>
    <dgm:cxn modelId="{92884304-67E9-41B4-8948-30F52EE438DB}" type="presParOf" srcId="{83AD1E7B-33AE-4CA4-81D9-33D616E5B80C}" destId="{56E83B0E-5A95-4A86-AE10-4628055D84BB}" srcOrd="0" destOrd="0" presId="urn:microsoft.com/office/officeart/2005/8/layout/cycle2"/>
    <dgm:cxn modelId="{27D9EF9E-62D7-4BA3-BB66-338EBE2A5B0B}" type="presParOf" srcId="{73277761-D896-4EED-AD7C-1B1C5F80C7A2}" destId="{DAA663C3-8504-4D95-8A30-7B95076E4B09}" srcOrd="8" destOrd="0" presId="urn:microsoft.com/office/officeart/2005/8/layout/cycle2"/>
    <dgm:cxn modelId="{288D4A5D-ECF3-455C-BCB2-381ABC6BE1FC}" type="presParOf" srcId="{73277761-D896-4EED-AD7C-1B1C5F80C7A2}" destId="{2F3E8C09-079F-4FFA-95B0-D6AB9FB85965}" srcOrd="9" destOrd="0" presId="urn:microsoft.com/office/officeart/2005/8/layout/cycle2"/>
    <dgm:cxn modelId="{C5DF9900-6BFD-415F-9BB9-500465A80AF9}" type="presParOf" srcId="{2F3E8C09-079F-4FFA-95B0-D6AB9FB85965}" destId="{8FC9AAB7-A12F-4A83-A1DB-11B35C2EFAE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A5E2A-23EA-4A71-8C4D-74563A8A1B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854F64F-E692-F74E-A13B-CE99BA6138CB}">
      <dgm:prSet custT="1"/>
      <dgm:spPr/>
      <dgm:t>
        <a:bodyPr/>
        <a:lstStyle/>
        <a:p>
          <a:r>
            <a:rPr lang="pt-PT" sz="1200" dirty="0" err="1">
              <a:latin typeface="Aptos" panose="020B0004020202020204" pitchFamily="34" charset="0"/>
            </a:rPr>
            <a:t>Clean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production</a:t>
          </a:r>
          <a:endParaRPr lang="pt-PT" sz="1200" dirty="0">
            <a:latin typeface="Aptos" panose="020B0004020202020204" pitchFamily="34" charset="0"/>
          </a:endParaRPr>
        </a:p>
      </dgm:t>
    </dgm:pt>
    <dgm:pt modelId="{CF471C65-11DE-9D49-9871-E864F1068C7B}" type="parTrans" cxnId="{8A031D16-6164-7A4B-9539-1CBC538B9840}">
      <dgm:prSet/>
      <dgm:spPr/>
      <dgm:t>
        <a:bodyPr/>
        <a:lstStyle/>
        <a:p>
          <a:endParaRPr lang="pt-PT" sz="1200"/>
        </a:p>
      </dgm:t>
    </dgm:pt>
    <dgm:pt modelId="{F27EF868-0179-8349-A657-FEC3BBA370A5}" type="sibTrans" cxnId="{8A031D16-6164-7A4B-9539-1CBC538B9840}">
      <dgm:prSet custT="1"/>
      <dgm:spPr/>
      <dgm:t>
        <a:bodyPr/>
        <a:lstStyle/>
        <a:p>
          <a:endParaRPr lang="pt-PT" sz="1200"/>
        </a:p>
      </dgm:t>
    </dgm:pt>
    <dgm:pt modelId="{F6B2C712-A62F-CB47-A3E0-38184A8D26C7}">
      <dgm:prSet custT="1"/>
      <dgm:spPr/>
      <dgm:t>
        <a:bodyPr/>
        <a:lstStyle/>
        <a:p>
          <a:r>
            <a:rPr lang="pt-PT" sz="1200" dirty="0" err="1">
              <a:latin typeface="Aptos" panose="020B0004020202020204" pitchFamily="34" charset="0"/>
            </a:rPr>
            <a:t>Large-scale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hydrogen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generation</a:t>
          </a:r>
          <a:endParaRPr lang="pt-PT" sz="1200" dirty="0">
            <a:latin typeface="Aptos" panose="020B0004020202020204" pitchFamily="34" charset="0"/>
          </a:endParaRPr>
        </a:p>
      </dgm:t>
    </dgm:pt>
    <dgm:pt modelId="{19E7D882-CAB3-6046-9379-AC290BA3D738}" type="parTrans" cxnId="{1A56F791-C144-6349-B991-37F44A73C552}">
      <dgm:prSet/>
      <dgm:spPr/>
      <dgm:t>
        <a:bodyPr/>
        <a:lstStyle/>
        <a:p>
          <a:endParaRPr lang="pt-PT" sz="1200"/>
        </a:p>
      </dgm:t>
    </dgm:pt>
    <dgm:pt modelId="{678598AF-7EE2-D740-A509-FDB47D604114}" type="sibTrans" cxnId="{1A56F791-C144-6349-B991-37F44A73C552}">
      <dgm:prSet custT="1"/>
      <dgm:spPr/>
      <dgm:t>
        <a:bodyPr/>
        <a:lstStyle/>
        <a:p>
          <a:endParaRPr lang="pt-PT" sz="1200"/>
        </a:p>
      </dgm:t>
    </dgm:pt>
    <dgm:pt modelId="{C4353140-B9FF-CB45-9B06-F3FFCC61CB8B}">
      <dgm:prSet custT="1"/>
      <dgm:spPr/>
      <dgm:t>
        <a:bodyPr/>
        <a:lstStyle/>
        <a:p>
          <a:r>
            <a:rPr lang="pt-PT" sz="1200" dirty="0" err="1">
              <a:latin typeface="Aptos" panose="020B0004020202020204" pitchFamily="34" charset="0"/>
            </a:rPr>
            <a:t>Multiple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production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methods</a:t>
          </a:r>
          <a:endParaRPr lang="pt-PT" sz="1200" dirty="0">
            <a:latin typeface="Aptos" panose="020B0004020202020204" pitchFamily="34" charset="0"/>
          </a:endParaRPr>
        </a:p>
      </dgm:t>
    </dgm:pt>
    <dgm:pt modelId="{2D3D598D-71FB-C54F-862A-0340D1A4CB12}" type="parTrans" cxnId="{71C38509-D0B4-034E-B756-0466C97EAEFE}">
      <dgm:prSet/>
      <dgm:spPr/>
      <dgm:t>
        <a:bodyPr/>
        <a:lstStyle/>
        <a:p>
          <a:endParaRPr lang="pt-PT" sz="1200"/>
        </a:p>
      </dgm:t>
    </dgm:pt>
    <dgm:pt modelId="{D4713FE3-A0E1-0941-8F77-B7BE587FC6EC}" type="sibTrans" cxnId="{71C38509-D0B4-034E-B756-0466C97EAEFE}">
      <dgm:prSet/>
      <dgm:spPr/>
      <dgm:t>
        <a:bodyPr/>
        <a:lstStyle/>
        <a:p>
          <a:endParaRPr lang="pt-PT" sz="1200"/>
        </a:p>
      </dgm:t>
    </dgm:pt>
    <dgm:pt modelId="{1C985195-BB56-4D89-8DC7-9E5C5712C50D}" type="pres">
      <dgm:prSet presAssocID="{884A5E2A-23EA-4A71-8C4D-74563A8A1B27}" presName="Name0" presStyleCnt="0">
        <dgm:presLayoutVars>
          <dgm:dir/>
          <dgm:resizeHandles val="exact"/>
        </dgm:presLayoutVars>
      </dgm:prSet>
      <dgm:spPr/>
    </dgm:pt>
    <dgm:pt modelId="{986B6FC5-6713-6241-9C9E-C3204E038213}" type="pres">
      <dgm:prSet presAssocID="{9854F64F-E692-F74E-A13B-CE99BA6138CB}" presName="node" presStyleLbl="node1" presStyleIdx="0" presStyleCnt="3">
        <dgm:presLayoutVars>
          <dgm:bulletEnabled val="1"/>
        </dgm:presLayoutVars>
      </dgm:prSet>
      <dgm:spPr/>
    </dgm:pt>
    <dgm:pt modelId="{A1F79364-D8F5-2243-AB80-C039B263B8EC}" type="pres">
      <dgm:prSet presAssocID="{F27EF868-0179-8349-A657-FEC3BBA370A5}" presName="sibTrans" presStyleLbl="sibTrans2D1" presStyleIdx="0" presStyleCnt="2"/>
      <dgm:spPr/>
    </dgm:pt>
    <dgm:pt modelId="{21F8F090-9282-B445-B8C0-8298F6E435C5}" type="pres">
      <dgm:prSet presAssocID="{F27EF868-0179-8349-A657-FEC3BBA370A5}" presName="connectorText" presStyleLbl="sibTrans2D1" presStyleIdx="0" presStyleCnt="2"/>
      <dgm:spPr/>
    </dgm:pt>
    <dgm:pt modelId="{F9CBE9E9-3480-1842-81DB-436AC3908F5C}" type="pres">
      <dgm:prSet presAssocID="{F6B2C712-A62F-CB47-A3E0-38184A8D26C7}" presName="node" presStyleLbl="node1" presStyleIdx="1" presStyleCnt="3">
        <dgm:presLayoutVars>
          <dgm:bulletEnabled val="1"/>
        </dgm:presLayoutVars>
      </dgm:prSet>
      <dgm:spPr/>
    </dgm:pt>
    <dgm:pt modelId="{18E5E02C-076D-2143-B2FC-CAFD7FA0B414}" type="pres">
      <dgm:prSet presAssocID="{678598AF-7EE2-D740-A509-FDB47D604114}" presName="sibTrans" presStyleLbl="sibTrans2D1" presStyleIdx="1" presStyleCnt="2"/>
      <dgm:spPr/>
    </dgm:pt>
    <dgm:pt modelId="{EDA88D31-09D2-844E-AA5A-5E6B4F1FB231}" type="pres">
      <dgm:prSet presAssocID="{678598AF-7EE2-D740-A509-FDB47D604114}" presName="connectorText" presStyleLbl="sibTrans2D1" presStyleIdx="1" presStyleCnt="2"/>
      <dgm:spPr/>
    </dgm:pt>
    <dgm:pt modelId="{44EE6C0B-C6FF-2441-9638-D3D97AF2E477}" type="pres">
      <dgm:prSet presAssocID="{C4353140-B9FF-CB45-9B06-F3FFCC61CB8B}" presName="node" presStyleLbl="node1" presStyleIdx="2" presStyleCnt="3">
        <dgm:presLayoutVars>
          <dgm:bulletEnabled val="1"/>
        </dgm:presLayoutVars>
      </dgm:prSet>
      <dgm:spPr/>
    </dgm:pt>
  </dgm:ptLst>
  <dgm:cxnLst>
    <dgm:cxn modelId="{71C38509-D0B4-034E-B756-0466C97EAEFE}" srcId="{884A5E2A-23EA-4A71-8C4D-74563A8A1B27}" destId="{C4353140-B9FF-CB45-9B06-F3FFCC61CB8B}" srcOrd="2" destOrd="0" parTransId="{2D3D598D-71FB-C54F-862A-0340D1A4CB12}" sibTransId="{D4713FE3-A0E1-0941-8F77-B7BE587FC6EC}"/>
    <dgm:cxn modelId="{8A031D16-6164-7A4B-9539-1CBC538B9840}" srcId="{884A5E2A-23EA-4A71-8C4D-74563A8A1B27}" destId="{9854F64F-E692-F74E-A13B-CE99BA6138CB}" srcOrd="0" destOrd="0" parTransId="{CF471C65-11DE-9D49-9871-E864F1068C7B}" sibTransId="{F27EF868-0179-8349-A657-FEC3BBA370A5}"/>
    <dgm:cxn modelId="{3F5C8930-8D2A-1D42-A65F-139596EAFF2E}" type="presOf" srcId="{F27EF868-0179-8349-A657-FEC3BBA370A5}" destId="{A1F79364-D8F5-2243-AB80-C039B263B8EC}" srcOrd="0" destOrd="0" presId="urn:microsoft.com/office/officeart/2005/8/layout/process1"/>
    <dgm:cxn modelId="{2B370067-4EE0-AC46-A0B9-72F32DABF3B3}" type="presOf" srcId="{F6B2C712-A62F-CB47-A3E0-38184A8D26C7}" destId="{F9CBE9E9-3480-1842-81DB-436AC3908F5C}" srcOrd="0" destOrd="0" presId="urn:microsoft.com/office/officeart/2005/8/layout/process1"/>
    <dgm:cxn modelId="{C723D96A-166B-1948-8503-3736F483A31C}" type="presOf" srcId="{C4353140-B9FF-CB45-9B06-F3FFCC61CB8B}" destId="{44EE6C0B-C6FF-2441-9638-D3D97AF2E477}" srcOrd="0" destOrd="0" presId="urn:microsoft.com/office/officeart/2005/8/layout/process1"/>
    <dgm:cxn modelId="{23D5114F-225F-054C-BF54-193EC9CC223C}" type="presOf" srcId="{F27EF868-0179-8349-A657-FEC3BBA370A5}" destId="{21F8F090-9282-B445-B8C0-8298F6E435C5}" srcOrd="1" destOrd="0" presId="urn:microsoft.com/office/officeart/2005/8/layout/process1"/>
    <dgm:cxn modelId="{5B3E6A89-2B66-454C-AE54-469163F20E22}" type="presOf" srcId="{9854F64F-E692-F74E-A13B-CE99BA6138CB}" destId="{986B6FC5-6713-6241-9C9E-C3204E038213}" srcOrd="0" destOrd="0" presId="urn:microsoft.com/office/officeart/2005/8/layout/process1"/>
    <dgm:cxn modelId="{1A56F791-C144-6349-B991-37F44A73C552}" srcId="{884A5E2A-23EA-4A71-8C4D-74563A8A1B27}" destId="{F6B2C712-A62F-CB47-A3E0-38184A8D26C7}" srcOrd="1" destOrd="0" parTransId="{19E7D882-CAB3-6046-9379-AC290BA3D738}" sibTransId="{678598AF-7EE2-D740-A509-FDB47D604114}"/>
    <dgm:cxn modelId="{5E8B2CBE-5F58-4B39-A11C-BF4DECE33108}" type="presOf" srcId="{884A5E2A-23EA-4A71-8C4D-74563A8A1B27}" destId="{1C985195-BB56-4D89-8DC7-9E5C5712C50D}" srcOrd="0" destOrd="0" presId="urn:microsoft.com/office/officeart/2005/8/layout/process1"/>
    <dgm:cxn modelId="{022630C0-363A-4844-9C2E-ECEC888E5912}" type="presOf" srcId="{678598AF-7EE2-D740-A509-FDB47D604114}" destId="{EDA88D31-09D2-844E-AA5A-5E6B4F1FB231}" srcOrd="1" destOrd="0" presId="urn:microsoft.com/office/officeart/2005/8/layout/process1"/>
    <dgm:cxn modelId="{0E64F2DC-DE06-D14A-A4DC-A4CF29A5D3C0}" type="presOf" srcId="{678598AF-7EE2-D740-A509-FDB47D604114}" destId="{18E5E02C-076D-2143-B2FC-CAFD7FA0B414}" srcOrd="0" destOrd="0" presId="urn:microsoft.com/office/officeart/2005/8/layout/process1"/>
    <dgm:cxn modelId="{D4FBA4EE-8479-4043-83E6-F3FA50AF4201}" type="presParOf" srcId="{1C985195-BB56-4D89-8DC7-9E5C5712C50D}" destId="{986B6FC5-6713-6241-9C9E-C3204E038213}" srcOrd="0" destOrd="0" presId="urn:microsoft.com/office/officeart/2005/8/layout/process1"/>
    <dgm:cxn modelId="{C5C36277-F14A-994A-88E8-B47FBAF8937A}" type="presParOf" srcId="{1C985195-BB56-4D89-8DC7-9E5C5712C50D}" destId="{A1F79364-D8F5-2243-AB80-C039B263B8EC}" srcOrd="1" destOrd="0" presId="urn:microsoft.com/office/officeart/2005/8/layout/process1"/>
    <dgm:cxn modelId="{B83483F6-32E4-2941-B990-1D868CA99251}" type="presParOf" srcId="{A1F79364-D8F5-2243-AB80-C039B263B8EC}" destId="{21F8F090-9282-B445-B8C0-8298F6E435C5}" srcOrd="0" destOrd="0" presId="urn:microsoft.com/office/officeart/2005/8/layout/process1"/>
    <dgm:cxn modelId="{9452CD22-0E64-F44B-8210-3F40A7760D96}" type="presParOf" srcId="{1C985195-BB56-4D89-8DC7-9E5C5712C50D}" destId="{F9CBE9E9-3480-1842-81DB-436AC3908F5C}" srcOrd="2" destOrd="0" presId="urn:microsoft.com/office/officeart/2005/8/layout/process1"/>
    <dgm:cxn modelId="{8EAEA1D8-34CF-3B43-AAD0-7DDCB4ACED4C}" type="presParOf" srcId="{1C985195-BB56-4D89-8DC7-9E5C5712C50D}" destId="{18E5E02C-076D-2143-B2FC-CAFD7FA0B414}" srcOrd="3" destOrd="0" presId="urn:microsoft.com/office/officeart/2005/8/layout/process1"/>
    <dgm:cxn modelId="{3A86BCFB-093B-224F-92A5-7FCC1D551824}" type="presParOf" srcId="{18E5E02C-076D-2143-B2FC-CAFD7FA0B414}" destId="{EDA88D31-09D2-844E-AA5A-5E6B4F1FB231}" srcOrd="0" destOrd="0" presId="urn:microsoft.com/office/officeart/2005/8/layout/process1"/>
    <dgm:cxn modelId="{C222D49A-D85C-B04F-AD28-3421333BAA48}" type="presParOf" srcId="{1C985195-BB56-4D89-8DC7-9E5C5712C50D}" destId="{44EE6C0B-C6FF-2441-9638-D3D97AF2E47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4A5E2A-23EA-4A71-8C4D-74563A8A1B2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7989319F-900F-3F4D-81F9-F04B6A292390}">
      <dgm:prSet custT="1"/>
      <dgm:spPr/>
      <dgm:t>
        <a:bodyPr/>
        <a:lstStyle/>
        <a:p>
          <a:r>
            <a:rPr lang="pt-PT" sz="1100" dirty="0" err="1">
              <a:latin typeface="Aptos" panose="020B0004020202020204" pitchFamily="34" charset="0"/>
            </a:rPr>
            <a:t>High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investments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at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long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term</a:t>
          </a:r>
          <a:r>
            <a:rPr lang="pt-PT" sz="1100" dirty="0">
              <a:latin typeface="Aptos" panose="020B0004020202020204" pitchFamily="34" charset="0"/>
            </a:rPr>
            <a:t> to </a:t>
          </a:r>
          <a:r>
            <a:rPr lang="pt-PT" sz="1100" dirty="0" err="1">
              <a:latin typeface="Aptos" panose="020B0004020202020204" pitchFamily="34" charset="0"/>
            </a:rPr>
            <a:t>become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operational</a:t>
          </a:r>
          <a:endParaRPr lang="pt-PT" sz="1100" dirty="0">
            <a:latin typeface="Aptos" panose="020B0004020202020204" pitchFamily="34" charset="0"/>
          </a:endParaRPr>
        </a:p>
      </dgm:t>
    </dgm:pt>
    <dgm:pt modelId="{47DD40B7-A281-B048-8512-1746B48A675F}" type="parTrans" cxnId="{20555565-123C-0041-9EF6-7C24CC8000AB}">
      <dgm:prSet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49655B7D-FD7B-774D-9505-A430C4C5F4A0}" type="sibTrans" cxnId="{20555565-123C-0041-9EF6-7C24CC8000AB}">
      <dgm:prSet custT="1"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34398EC6-4FD9-904A-A2D6-0D9CA7B13469}">
      <dgm:prSet custT="1"/>
      <dgm:spPr/>
      <dgm:t>
        <a:bodyPr/>
        <a:lstStyle/>
        <a:p>
          <a:r>
            <a:rPr lang="pt-PT" sz="1200" dirty="0" err="1">
              <a:latin typeface="Aptos" panose="020B0004020202020204" pitchFamily="34" charset="0"/>
            </a:rPr>
            <a:t>Public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acceptance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issues</a:t>
          </a:r>
          <a:r>
            <a:rPr lang="pt-PT" sz="1200" dirty="0">
              <a:latin typeface="Aptos" panose="020B0004020202020204" pitchFamily="34" charset="0"/>
            </a:rPr>
            <a:t> (</a:t>
          </a:r>
          <a:r>
            <a:rPr lang="pt-PT" sz="1200" dirty="0" err="1">
              <a:latin typeface="Aptos" panose="020B0004020202020204" pitchFamily="34" charset="0"/>
            </a:rPr>
            <a:t>safety</a:t>
          </a:r>
          <a:r>
            <a:rPr lang="pt-PT" sz="1200" dirty="0">
              <a:latin typeface="Aptos" panose="020B0004020202020204" pitchFamily="34" charset="0"/>
            </a:rPr>
            <a:t>, </a:t>
          </a:r>
          <a:r>
            <a:rPr lang="pt-PT" sz="1200" dirty="0" err="1">
              <a:latin typeface="Aptos" panose="020B0004020202020204" pitchFamily="34" charset="0"/>
            </a:rPr>
            <a:t>radioactive</a:t>
          </a:r>
          <a:r>
            <a:rPr lang="pt-PT" sz="1200" dirty="0">
              <a:latin typeface="Aptos" panose="020B0004020202020204" pitchFamily="34" charset="0"/>
            </a:rPr>
            <a:t> </a:t>
          </a:r>
          <a:r>
            <a:rPr lang="pt-PT" sz="1200" dirty="0" err="1">
              <a:latin typeface="Aptos" panose="020B0004020202020204" pitchFamily="34" charset="0"/>
            </a:rPr>
            <a:t>waste</a:t>
          </a:r>
          <a:r>
            <a:rPr lang="pt-PT" sz="1200" dirty="0">
              <a:latin typeface="Aptos" panose="020B0004020202020204" pitchFamily="34" charset="0"/>
            </a:rPr>
            <a:t>)</a:t>
          </a:r>
        </a:p>
      </dgm:t>
    </dgm:pt>
    <dgm:pt modelId="{68E55632-C767-744E-9F43-564BE90C75AB}" type="parTrans" cxnId="{C3F3C30A-9F04-4947-83A4-07ABC96E0A82}">
      <dgm:prSet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B8E8FB47-FFC5-1947-BEE1-A5A74E29A916}" type="sibTrans" cxnId="{C3F3C30A-9F04-4947-83A4-07ABC96E0A82}">
      <dgm:prSet custT="1"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08D7D215-F2B5-894E-B7E2-777B68500B36}">
      <dgm:prSet custT="1"/>
      <dgm:spPr/>
      <dgm:t>
        <a:bodyPr/>
        <a:lstStyle/>
        <a:p>
          <a:r>
            <a:rPr lang="pt-PT" sz="1100" dirty="0" err="1">
              <a:latin typeface="Aptos" panose="020B0004020202020204" pitchFamily="34" charset="0"/>
            </a:rPr>
            <a:t>Need</a:t>
          </a:r>
          <a:r>
            <a:rPr lang="pt-PT" sz="1100" dirty="0">
              <a:latin typeface="Aptos" panose="020B0004020202020204" pitchFamily="34" charset="0"/>
            </a:rPr>
            <a:t> for </a:t>
          </a:r>
          <a:r>
            <a:rPr lang="pt-PT" sz="1100" dirty="0" err="1">
              <a:latin typeface="Aptos" panose="020B0004020202020204" pitchFamily="34" charset="0"/>
            </a:rPr>
            <a:t>advanced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infrastructure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and</a:t>
          </a:r>
          <a:r>
            <a:rPr lang="pt-PT" sz="1100" dirty="0">
              <a:latin typeface="Aptos" panose="020B0004020202020204" pitchFamily="34" charset="0"/>
            </a:rPr>
            <a:t> </a:t>
          </a:r>
          <a:r>
            <a:rPr lang="pt-PT" sz="1100" dirty="0" err="1">
              <a:latin typeface="Aptos" panose="020B0004020202020204" pitchFamily="34" charset="0"/>
            </a:rPr>
            <a:t>technical</a:t>
          </a:r>
          <a:r>
            <a:rPr lang="pt-PT" sz="1100" dirty="0">
              <a:latin typeface="Aptos" panose="020B0004020202020204" pitchFamily="34" charset="0"/>
            </a:rPr>
            <a:t> expertise</a:t>
          </a:r>
        </a:p>
      </dgm:t>
    </dgm:pt>
    <dgm:pt modelId="{FB9E482D-6ACB-FF4D-90A3-DAA2F18711F9}" type="parTrans" cxnId="{FBA092FE-4F67-4C44-BDB9-5D26F6588DB7}">
      <dgm:prSet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FD911588-CE9B-F54D-B395-343FEF374831}" type="sibTrans" cxnId="{FBA092FE-4F67-4C44-BDB9-5D26F6588DB7}">
      <dgm:prSet/>
      <dgm:spPr/>
      <dgm:t>
        <a:bodyPr/>
        <a:lstStyle/>
        <a:p>
          <a:endParaRPr lang="pt-PT" sz="1100">
            <a:latin typeface="Aptos" panose="020B0004020202020204" pitchFamily="34" charset="0"/>
          </a:endParaRPr>
        </a:p>
      </dgm:t>
    </dgm:pt>
    <dgm:pt modelId="{1C985195-BB56-4D89-8DC7-9E5C5712C50D}" type="pres">
      <dgm:prSet presAssocID="{884A5E2A-23EA-4A71-8C4D-74563A8A1B27}" presName="Name0" presStyleCnt="0">
        <dgm:presLayoutVars>
          <dgm:dir/>
          <dgm:resizeHandles val="exact"/>
        </dgm:presLayoutVars>
      </dgm:prSet>
      <dgm:spPr/>
    </dgm:pt>
    <dgm:pt modelId="{41CAD055-29C1-C747-8BB7-5E524C56D7F2}" type="pres">
      <dgm:prSet presAssocID="{7989319F-900F-3F4D-81F9-F04B6A292390}" presName="node" presStyleLbl="node1" presStyleIdx="0" presStyleCnt="3" custScaleX="95062">
        <dgm:presLayoutVars>
          <dgm:bulletEnabled val="1"/>
        </dgm:presLayoutVars>
      </dgm:prSet>
      <dgm:spPr/>
    </dgm:pt>
    <dgm:pt modelId="{E92C9C22-2D0B-C34D-A687-80F4988FDFD0}" type="pres">
      <dgm:prSet presAssocID="{49655B7D-FD7B-774D-9505-A430C4C5F4A0}" presName="sibTrans" presStyleLbl="sibTrans2D1" presStyleIdx="0" presStyleCnt="2"/>
      <dgm:spPr/>
    </dgm:pt>
    <dgm:pt modelId="{E78D8DCB-5E0A-8E4E-ABF2-5E2B445D2DA8}" type="pres">
      <dgm:prSet presAssocID="{49655B7D-FD7B-774D-9505-A430C4C5F4A0}" presName="connectorText" presStyleLbl="sibTrans2D1" presStyleIdx="0" presStyleCnt="2"/>
      <dgm:spPr/>
    </dgm:pt>
    <dgm:pt modelId="{6266D744-865D-984B-88DD-4B578AC308D1}" type="pres">
      <dgm:prSet presAssocID="{34398EC6-4FD9-904A-A2D6-0D9CA7B13469}" presName="node" presStyleLbl="node1" presStyleIdx="1" presStyleCnt="3">
        <dgm:presLayoutVars>
          <dgm:bulletEnabled val="1"/>
        </dgm:presLayoutVars>
      </dgm:prSet>
      <dgm:spPr/>
    </dgm:pt>
    <dgm:pt modelId="{905BD247-7204-CE4D-9FD2-828B3B457CED}" type="pres">
      <dgm:prSet presAssocID="{B8E8FB47-FFC5-1947-BEE1-A5A74E29A916}" presName="sibTrans" presStyleLbl="sibTrans2D1" presStyleIdx="1" presStyleCnt="2"/>
      <dgm:spPr/>
    </dgm:pt>
    <dgm:pt modelId="{C8B7C1CA-EED7-AF4B-B798-9F8B10022CCF}" type="pres">
      <dgm:prSet presAssocID="{B8E8FB47-FFC5-1947-BEE1-A5A74E29A916}" presName="connectorText" presStyleLbl="sibTrans2D1" presStyleIdx="1" presStyleCnt="2"/>
      <dgm:spPr/>
    </dgm:pt>
    <dgm:pt modelId="{D69FE315-18F3-B549-933B-6B4E02B72F88}" type="pres">
      <dgm:prSet presAssocID="{08D7D215-F2B5-894E-B7E2-777B68500B36}" presName="node" presStyleLbl="node1" presStyleIdx="2" presStyleCnt="3" custLinFactNeighborY="677">
        <dgm:presLayoutVars>
          <dgm:bulletEnabled val="1"/>
        </dgm:presLayoutVars>
      </dgm:prSet>
      <dgm:spPr/>
    </dgm:pt>
  </dgm:ptLst>
  <dgm:cxnLst>
    <dgm:cxn modelId="{C3F3C30A-9F04-4947-83A4-07ABC96E0A82}" srcId="{884A5E2A-23EA-4A71-8C4D-74563A8A1B27}" destId="{34398EC6-4FD9-904A-A2D6-0D9CA7B13469}" srcOrd="1" destOrd="0" parTransId="{68E55632-C767-744E-9F43-564BE90C75AB}" sibTransId="{B8E8FB47-FFC5-1947-BEE1-A5A74E29A916}"/>
    <dgm:cxn modelId="{DEC46F25-7434-594A-B226-8C6F5F3333DA}" type="presOf" srcId="{34398EC6-4FD9-904A-A2D6-0D9CA7B13469}" destId="{6266D744-865D-984B-88DD-4B578AC308D1}" srcOrd="0" destOrd="0" presId="urn:microsoft.com/office/officeart/2005/8/layout/process1"/>
    <dgm:cxn modelId="{B4B4F028-14E4-6549-856F-9AEBE156A94F}" type="presOf" srcId="{49655B7D-FD7B-774D-9505-A430C4C5F4A0}" destId="{E92C9C22-2D0B-C34D-A687-80F4988FDFD0}" srcOrd="0" destOrd="0" presId="urn:microsoft.com/office/officeart/2005/8/layout/process1"/>
    <dgm:cxn modelId="{E5BA5336-F76B-8145-81F8-3B3D59742863}" type="presOf" srcId="{B8E8FB47-FFC5-1947-BEE1-A5A74E29A916}" destId="{905BD247-7204-CE4D-9FD2-828B3B457CED}" srcOrd="0" destOrd="0" presId="urn:microsoft.com/office/officeart/2005/8/layout/process1"/>
    <dgm:cxn modelId="{3FD6D064-96D3-B645-B9D5-A18F1FFF65E8}" type="presOf" srcId="{B8E8FB47-FFC5-1947-BEE1-A5A74E29A916}" destId="{C8B7C1CA-EED7-AF4B-B798-9F8B10022CCF}" srcOrd="1" destOrd="0" presId="urn:microsoft.com/office/officeart/2005/8/layout/process1"/>
    <dgm:cxn modelId="{20555565-123C-0041-9EF6-7C24CC8000AB}" srcId="{884A5E2A-23EA-4A71-8C4D-74563A8A1B27}" destId="{7989319F-900F-3F4D-81F9-F04B6A292390}" srcOrd="0" destOrd="0" parTransId="{47DD40B7-A281-B048-8512-1746B48A675F}" sibTransId="{49655B7D-FD7B-774D-9505-A430C4C5F4A0}"/>
    <dgm:cxn modelId="{7997BC54-8914-EE40-9149-42CBDC0B0A94}" type="presOf" srcId="{49655B7D-FD7B-774D-9505-A430C4C5F4A0}" destId="{E78D8DCB-5E0A-8E4E-ABF2-5E2B445D2DA8}" srcOrd="1" destOrd="0" presId="urn:microsoft.com/office/officeart/2005/8/layout/process1"/>
    <dgm:cxn modelId="{1C884F56-C7B1-F54E-B8CB-B4F5FC6BF353}" type="presOf" srcId="{7989319F-900F-3F4D-81F9-F04B6A292390}" destId="{41CAD055-29C1-C747-8BB7-5E524C56D7F2}" srcOrd="0" destOrd="0" presId="urn:microsoft.com/office/officeart/2005/8/layout/process1"/>
    <dgm:cxn modelId="{2762BF8A-01F4-2040-9151-20E5996A8058}" type="presOf" srcId="{08D7D215-F2B5-894E-B7E2-777B68500B36}" destId="{D69FE315-18F3-B549-933B-6B4E02B72F88}" srcOrd="0" destOrd="0" presId="urn:microsoft.com/office/officeart/2005/8/layout/process1"/>
    <dgm:cxn modelId="{5E8B2CBE-5F58-4B39-A11C-BF4DECE33108}" type="presOf" srcId="{884A5E2A-23EA-4A71-8C4D-74563A8A1B27}" destId="{1C985195-BB56-4D89-8DC7-9E5C5712C50D}" srcOrd="0" destOrd="0" presId="urn:microsoft.com/office/officeart/2005/8/layout/process1"/>
    <dgm:cxn modelId="{FBA092FE-4F67-4C44-BDB9-5D26F6588DB7}" srcId="{884A5E2A-23EA-4A71-8C4D-74563A8A1B27}" destId="{08D7D215-F2B5-894E-B7E2-777B68500B36}" srcOrd="2" destOrd="0" parTransId="{FB9E482D-6ACB-FF4D-90A3-DAA2F18711F9}" sibTransId="{FD911588-CE9B-F54D-B395-343FEF374831}"/>
    <dgm:cxn modelId="{C51A4FA3-8252-0748-BE28-60FDD6BEF545}" type="presParOf" srcId="{1C985195-BB56-4D89-8DC7-9E5C5712C50D}" destId="{41CAD055-29C1-C747-8BB7-5E524C56D7F2}" srcOrd="0" destOrd="0" presId="urn:microsoft.com/office/officeart/2005/8/layout/process1"/>
    <dgm:cxn modelId="{84610F52-8C05-A240-80C4-37B919A53860}" type="presParOf" srcId="{1C985195-BB56-4D89-8DC7-9E5C5712C50D}" destId="{E92C9C22-2D0B-C34D-A687-80F4988FDFD0}" srcOrd="1" destOrd="0" presId="urn:microsoft.com/office/officeart/2005/8/layout/process1"/>
    <dgm:cxn modelId="{789ACAA3-023A-B340-840D-D85940577650}" type="presParOf" srcId="{E92C9C22-2D0B-C34D-A687-80F4988FDFD0}" destId="{E78D8DCB-5E0A-8E4E-ABF2-5E2B445D2DA8}" srcOrd="0" destOrd="0" presId="urn:microsoft.com/office/officeart/2005/8/layout/process1"/>
    <dgm:cxn modelId="{4B6199C0-59E1-A24E-BEC9-542FA4B9D198}" type="presParOf" srcId="{1C985195-BB56-4D89-8DC7-9E5C5712C50D}" destId="{6266D744-865D-984B-88DD-4B578AC308D1}" srcOrd="2" destOrd="0" presId="urn:microsoft.com/office/officeart/2005/8/layout/process1"/>
    <dgm:cxn modelId="{2581F89C-4CD6-BA4F-B305-8803DB23AEC3}" type="presParOf" srcId="{1C985195-BB56-4D89-8DC7-9E5C5712C50D}" destId="{905BD247-7204-CE4D-9FD2-828B3B457CED}" srcOrd="3" destOrd="0" presId="urn:microsoft.com/office/officeart/2005/8/layout/process1"/>
    <dgm:cxn modelId="{8BB6F8B0-09FE-B544-86D3-8A28B099B151}" type="presParOf" srcId="{905BD247-7204-CE4D-9FD2-828B3B457CED}" destId="{C8B7C1CA-EED7-AF4B-B798-9F8B10022CCF}" srcOrd="0" destOrd="0" presId="urn:microsoft.com/office/officeart/2005/8/layout/process1"/>
    <dgm:cxn modelId="{6E11F448-B7AF-B141-9566-C6AFA96B306E}" type="presParOf" srcId="{1C985195-BB56-4D89-8DC7-9E5C5712C50D}" destId="{D69FE315-18F3-B549-933B-6B4E02B72F8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EFEB8-4748-4600-8B3D-52D0FDDE7243}">
      <dsp:nvSpPr>
        <dsp:cNvPr id="0" name=""/>
        <dsp:cNvSpPr/>
      </dsp:nvSpPr>
      <dsp:spPr>
        <a:xfrm>
          <a:off x="3140625" y="-143971"/>
          <a:ext cx="1770549" cy="1447274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kern="1200"/>
            <a:t>Introduction</a:t>
          </a:r>
        </a:p>
      </dsp:txBody>
      <dsp:txXfrm>
        <a:off x="3399916" y="67977"/>
        <a:ext cx="1251967" cy="1023378"/>
      </dsp:txXfrm>
    </dsp:sp>
    <dsp:sp modelId="{C29367F2-FA3D-4B75-A992-681EB832EF70}">
      <dsp:nvSpPr>
        <dsp:cNvPr id="0" name=""/>
        <dsp:cNvSpPr/>
      </dsp:nvSpPr>
      <dsp:spPr>
        <a:xfrm rot="1983469">
          <a:off x="4739132" y="885768"/>
          <a:ext cx="170770" cy="42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50" kern="1200"/>
        </a:p>
      </dsp:txBody>
      <dsp:txXfrm>
        <a:off x="4743279" y="957264"/>
        <a:ext cx="119539" cy="256405"/>
      </dsp:txXfrm>
    </dsp:sp>
    <dsp:sp modelId="{187CD0C5-9547-423A-91E5-1F5D25E6998E}">
      <dsp:nvSpPr>
        <dsp:cNvPr id="0" name=""/>
        <dsp:cNvSpPr/>
      </dsp:nvSpPr>
      <dsp:spPr>
        <a:xfrm>
          <a:off x="4775803" y="888036"/>
          <a:ext cx="1624758" cy="141685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0007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kern="1200">
              <a:latin typeface="Arial"/>
            </a:rPr>
            <a:t>Theoretical Fundamentals</a:t>
          </a:r>
          <a:endParaRPr lang="en-US" sz="1350" kern="1200"/>
        </a:p>
      </dsp:txBody>
      <dsp:txXfrm>
        <a:off x="5013743" y="1095530"/>
        <a:ext cx="1148878" cy="1001871"/>
      </dsp:txXfrm>
    </dsp:sp>
    <dsp:sp modelId="{5315206F-38D2-4A03-8B26-0A194890C40E}">
      <dsp:nvSpPr>
        <dsp:cNvPr id="0" name=""/>
        <dsp:cNvSpPr/>
      </dsp:nvSpPr>
      <dsp:spPr>
        <a:xfrm rot="6501483">
          <a:off x="5236906" y="2197196"/>
          <a:ext cx="167210" cy="411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269887" y="2255747"/>
        <a:ext cx="117047" cy="247066"/>
      </dsp:txXfrm>
    </dsp:sp>
    <dsp:sp modelId="{999FE5E6-25B4-4F25-8085-14E6EF22A000}">
      <dsp:nvSpPr>
        <dsp:cNvPr id="0" name=""/>
        <dsp:cNvSpPr/>
      </dsp:nvSpPr>
      <dsp:spPr>
        <a:xfrm>
          <a:off x="4237872" y="2509076"/>
          <a:ext cx="1624758" cy="141685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kern="1200"/>
            <a:t>Nuclear Energy Applied to the Hydrogen Production</a:t>
          </a:r>
        </a:p>
      </dsp:txBody>
      <dsp:txXfrm>
        <a:off x="4475812" y="2716570"/>
        <a:ext cx="1148878" cy="1001871"/>
      </dsp:txXfrm>
    </dsp:sp>
    <dsp:sp modelId="{54D908E3-4311-4E53-BCCB-23FCEE6049E5}">
      <dsp:nvSpPr>
        <dsp:cNvPr id="0" name=""/>
        <dsp:cNvSpPr/>
      </dsp:nvSpPr>
      <dsp:spPr>
        <a:xfrm rot="10800000">
          <a:off x="4035053" y="3011617"/>
          <a:ext cx="156660" cy="411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4082051" y="3093973"/>
        <a:ext cx="109662" cy="247066"/>
      </dsp:txXfrm>
    </dsp:sp>
    <dsp:sp modelId="{29538B1A-1A20-44F2-B7E5-2DCBF3AAE92F}">
      <dsp:nvSpPr>
        <dsp:cNvPr id="0" name=""/>
        <dsp:cNvSpPr/>
      </dsp:nvSpPr>
      <dsp:spPr>
        <a:xfrm>
          <a:off x="2356433" y="2509076"/>
          <a:ext cx="1624758" cy="141685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kern="1200"/>
            <a:t>Economic</a:t>
          </a:r>
          <a:r>
            <a:rPr lang="en-US" sz="1350" kern="1200" baseline="0"/>
            <a:t> Analysis</a:t>
          </a:r>
          <a:endParaRPr lang="en-US" sz="1350" kern="1200"/>
        </a:p>
      </dsp:txBody>
      <dsp:txXfrm>
        <a:off x="2594373" y="2716570"/>
        <a:ext cx="1148878" cy="1001871"/>
      </dsp:txXfrm>
    </dsp:sp>
    <dsp:sp modelId="{83AD1E7B-33AE-4CA4-81D9-33D616E5B80C}">
      <dsp:nvSpPr>
        <dsp:cNvPr id="0" name=""/>
        <dsp:cNvSpPr/>
      </dsp:nvSpPr>
      <dsp:spPr>
        <a:xfrm rot="15120000">
          <a:off x="2813360" y="2192703"/>
          <a:ext cx="183800" cy="427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50" kern="1200"/>
        </a:p>
      </dsp:txBody>
      <dsp:txXfrm rot="10800000">
        <a:off x="2849450" y="2304393"/>
        <a:ext cx="128660" cy="256405"/>
      </dsp:txXfrm>
    </dsp:sp>
    <dsp:sp modelId="{DAA663C3-8504-4D95-8A30-7B95076E4B09}">
      <dsp:nvSpPr>
        <dsp:cNvPr id="0" name=""/>
        <dsp:cNvSpPr/>
      </dsp:nvSpPr>
      <dsp:spPr>
        <a:xfrm>
          <a:off x="1826725" y="878801"/>
          <a:ext cx="1624758" cy="141685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kern="1200"/>
            <a:t>Future perspectives</a:t>
          </a:r>
        </a:p>
      </dsp:txBody>
      <dsp:txXfrm>
        <a:off x="2064665" y="1086295"/>
        <a:ext cx="1148878" cy="1001871"/>
      </dsp:txXfrm>
    </dsp:sp>
    <dsp:sp modelId="{2F3E8C09-079F-4FFA-95B0-D6AB9FB85965}">
      <dsp:nvSpPr>
        <dsp:cNvPr id="0" name=""/>
        <dsp:cNvSpPr/>
      </dsp:nvSpPr>
      <dsp:spPr>
        <a:xfrm rot="19440000">
          <a:off x="3414131" y="1339618"/>
          <a:ext cx="41165" cy="45719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15310" y="1352391"/>
        <a:ext cx="28816" cy="27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B6FC5-6713-6241-9C9E-C3204E038213}">
      <dsp:nvSpPr>
        <dsp:cNvPr id="0" name=""/>
        <dsp:cNvSpPr/>
      </dsp:nvSpPr>
      <dsp:spPr>
        <a:xfrm>
          <a:off x="2926" y="138662"/>
          <a:ext cx="874615" cy="819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 err="1">
              <a:latin typeface="Aptos" panose="020B0004020202020204" pitchFamily="34" charset="0"/>
            </a:rPr>
            <a:t>Clean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production</a:t>
          </a:r>
          <a:endParaRPr lang="pt-PT" sz="1200" kern="1200" dirty="0">
            <a:latin typeface="Aptos" panose="020B0004020202020204" pitchFamily="34" charset="0"/>
          </a:endParaRPr>
        </a:p>
      </dsp:txBody>
      <dsp:txXfrm>
        <a:off x="26942" y="162678"/>
        <a:ext cx="826583" cy="771919"/>
      </dsp:txXfrm>
    </dsp:sp>
    <dsp:sp modelId="{A1F79364-D8F5-2243-AB80-C039B263B8EC}">
      <dsp:nvSpPr>
        <dsp:cNvPr id="0" name=""/>
        <dsp:cNvSpPr/>
      </dsp:nvSpPr>
      <dsp:spPr>
        <a:xfrm>
          <a:off x="965003" y="440185"/>
          <a:ext cx="185418" cy="21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>
        <a:off x="965003" y="483566"/>
        <a:ext cx="129793" cy="130142"/>
      </dsp:txXfrm>
    </dsp:sp>
    <dsp:sp modelId="{F9CBE9E9-3480-1842-81DB-436AC3908F5C}">
      <dsp:nvSpPr>
        <dsp:cNvPr id="0" name=""/>
        <dsp:cNvSpPr/>
      </dsp:nvSpPr>
      <dsp:spPr>
        <a:xfrm>
          <a:off x="1227387" y="138662"/>
          <a:ext cx="874615" cy="819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 err="1">
              <a:latin typeface="Aptos" panose="020B0004020202020204" pitchFamily="34" charset="0"/>
            </a:rPr>
            <a:t>Large-scale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hydrogen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generation</a:t>
          </a:r>
          <a:endParaRPr lang="pt-PT" sz="1200" kern="1200" dirty="0">
            <a:latin typeface="Aptos" panose="020B0004020202020204" pitchFamily="34" charset="0"/>
          </a:endParaRPr>
        </a:p>
      </dsp:txBody>
      <dsp:txXfrm>
        <a:off x="1251403" y="162678"/>
        <a:ext cx="826583" cy="771919"/>
      </dsp:txXfrm>
    </dsp:sp>
    <dsp:sp modelId="{18E5E02C-076D-2143-B2FC-CAFD7FA0B414}">
      <dsp:nvSpPr>
        <dsp:cNvPr id="0" name=""/>
        <dsp:cNvSpPr/>
      </dsp:nvSpPr>
      <dsp:spPr>
        <a:xfrm>
          <a:off x="2189464" y="440185"/>
          <a:ext cx="185418" cy="216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>
        <a:off x="2189464" y="483566"/>
        <a:ext cx="129793" cy="130142"/>
      </dsp:txXfrm>
    </dsp:sp>
    <dsp:sp modelId="{44EE6C0B-C6FF-2441-9638-D3D97AF2E477}">
      <dsp:nvSpPr>
        <dsp:cNvPr id="0" name=""/>
        <dsp:cNvSpPr/>
      </dsp:nvSpPr>
      <dsp:spPr>
        <a:xfrm>
          <a:off x="2451849" y="138662"/>
          <a:ext cx="874615" cy="819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 err="1">
              <a:latin typeface="Aptos" panose="020B0004020202020204" pitchFamily="34" charset="0"/>
            </a:rPr>
            <a:t>Multiple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production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methods</a:t>
          </a:r>
          <a:endParaRPr lang="pt-PT" sz="1200" kern="1200" dirty="0">
            <a:latin typeface="Aptos" panose="020B0004020202020204" pitchFamily="34" charset="0"/>
          </a:endParaRPr>
        </a:p>
      </dsp:txBody>
      <dsp:txXfrm>
        <a:off x="2475865" y="162678"/>
        <a:ext cx="826583" cy="771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AD055-29C1-C747-8BB7-5E524C56D7F2}">
      <dsp:nvSpPr>
        <dsp:cNvPr id="0" name=""/>
        <dsp:cNvSpPr/>
      </dsp:nvSpPr>
      <dsp:spPr>
        <a:xfrm>
          <a:off x="2021" y="0"/>
          <a:ext cx="969824" cy="10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 dirty="0" err="1">
              <a:latin typeface="Aptos" panose="020B0004020202020204" pitchFamily="34" charset="0"/>
            </a:rPr>
            <a:t>High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investments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at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long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term</a:t>
          </a:r>
          <a:r>
            <a:rPr lang="pt-PT" sz="1100" kern="1200" dirty="0">
              <a:latin typeface="Aptos" panose="020B0004020202020204" pitchFamily="34" charset="0"/>
            </a:rPr>
            <a:t> to </a:t>
          </a:r>
          <a:r>
            <a:rPr lang="pt-PT" sz="1100" kern="1200" dirty="0" err="1">
              <a:latin typeface="Aptos" panose="020B0004020202020204" pitchFamily="34" charset="0"/>
            </a:rPr>
            <a:t>become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operational</a:t>
          </a:r>
          <a:endParaRPr lang="pt-PT" sz="1100" kern="1200" dirty="0">
            <a:latin typeface="Aptos" panose="020B0004020202020204" pitchFamily="34" charset="0"/>
          </a:endParaRPr>
        </a:p>
      </dsp:txBody>
      <dsp:txXfrm>
        <a:off x="30426" y="28405"/>
        <a:ext cx="913014" cy="1040466"/>
      </dsp:txXfrm>
    </dsp:sp>
    <dsp:sp modelId="{E92C9C22-2D0B-C34D-A687-80F4988FDFD0}">
      <dsp:nvSpPr>
        <dsp:cNvPr id="0" name=""/>
        <dsp:cNvSpPr/>
      </dsp:nvSpPr>
      <dsp:spPr>
        <a:xfrm>
          <a:off x="1073865" y="422132"/>
          <a:ext cx="216282" cy="253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>
            <a:latin typeface="Aptos" panose="020B0004020202020204" pitchFamily="34" charset="0"/>
          </a:endParaRPr>
        </a:p>
      </dsp:txBody>
      <dsp:txXfrm>
        <a:off x="1073865" y="472734"/>
        <a:ext cx="151397" cy="151806"/>
      </dsp:txXfrm>
    </dsp:sp>
    <dsp:sp modelId="{6266D744-865D-984B-88DD-4B578AC308D1}">
      <dsp:nvSpPr>
        <dsp:cNvPr id="0" name=""/>
        <dsp:cNvSpPr/>
      </dsp:nvSpPr>
      <dsp:spPr>
        <a:xfrm>
          <a:off x="1379926" y="0"/>
          <a:ext cx="1020201" cy="10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dirty="0" err="1">
              <a:latin typeface="Aptos" panose="020B0004020202020204" pitchFamily="34" charset="0"/>
            </a:rPr>
            <a:t>Public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acceptance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issues</a:t>
          </a:r>
          <a:r>
            <a:rPr lang="pt-PT" sz="1200" kern="1200" dirty="0">
              <a:latin typeface="Aptos" panose="020B0004020202020204" pitchFamily="34" charset="0"/>
            </a:rPr>
            <a:t> (</a:t>
          </a:r>
          <a:r>
            <a:rPr lang="pt-PT" sz="1200" kern="1200" dirty="0" err="1">
              <a:latin typeface="Aptos" panose="020B0004020202020204" pitchFamily="34" charset="0"/>
            </a:rPr>
            <a:t>safety</a:t>
          </a:r>
          <a:r>
            <a:rPr lang="pt-PT" sz="1200" kern="1200" dirty="0">
              <a:latin typeface="Aptos" panose="020B0004020202020204" pitchFamily="34" charset="0"/>
            </a:rPr>
            <a:t>, </a:t>
          </a:r>
          <a:r>
            <a:rPr lang="pt-PT" sz="1200" kern="1200" dirty="0" err="1">
              <a:latin typeface="Aptos" panose="020B0004020202020204" pitchFamily="34" charset="0"/>
            </a:rPr>
            <a:t>radioactive</a:t>
          </a:r>
          <a:r>
            <a:rPr lang="pt-PT" sz="1200" kern="1200" dirty="0">
              <a:latin typeface="Aptos" panose="020B0004020202020204" pitchFamily="34" charset="0"/>
            </a:rPr>
            <a:t> </a:t>
          </a:r>
          <a:r>
            <a:rPr lang="pt-PT" sz="1200" kern="1200" dirty="0" err="1">
              <a:latin typeface="Aptos" panose="020B0004020202020204" pitchFamily="34" charset="0"/>
            </a:rPr>
            <a:t>waste</a:t>
          </a:r>
          <a:r>
            <a:rPr lang="pt-PT" sz="1200" kern="1200" dirty="0">
              <a:latin typeface="Aptos" panose="020B0004020202020204" pitchFamily="34" charset="0"/>
            </a:rPr>
            <a:t>)</a:t>
          </a:r>
        </a:p>
      </dsp:txBody>
      <dsp:txXfrm>
        <a:off x="1409807" y="29881"/>
        <a:ext cx="960439" cy="1037514"/>
      </dsp:txXfrm>
    </dsp:sp>
    <dsp:sp modelId="{905BD247-7204-CE4D-9FD2-828B3B457CED}">
      <dsp:nvSpPr>
        <dsp:cNvPr id="0" name=""/>
        <dsp:cNvSpPr/>
      </dsp:nvSpPr>
      <dsp:spPr>
        <a:xfrm>
          <a:off x="2502148" y="422132"/>
          <a:ext cx="216282" cy="253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>
            <a:latin typeface="Aptos" panose="020B0004020202020204" pitchFamily="34" charset="0"/>
          </a:endParaRPr>
        </a:p>
      </dsp:txBody>
      <dsp:txXfrm>
        <a:off x="2502148" y="472734"/>
        <a:ext cx="151397" cy="151806"/>
      </dsp:txXfrm>
    </dsp:sp>
    <dsp:sp modelId="{D69FE315-18F3-B549-933B-6B4E02B72F88}">
      <dsp:nvSpPr>
        <dsp:cNvPr id="0" name=""/>
        <dsp:cNvSpPr/>
      </dsp:nvSpPr>
      <dsp:spPr>
        <a:xfrm>
          <a:off x="2808208" y="0"/>
          <a:ext cx="1020201" cy="10972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 dirty="0" err="1">
              <a:latin typeface="Aptos" panose="020B0004020202020204" pitchFamily="34" charset="0"/>
            </a:rPr>
            <a:t>Need</a:t>
          </a:r>
          <a:r>
            <a:rPr lang="pt-PT" sz="1100" kern="1200" dirty="0">
              <a:latin typeface="Aptos" panose="020B0004020202020204" pitchFamily="34" charset="0"/>
            </a:rPr>
            <a:t> for </a:t>
          </a:r>
          <a:r>
            <a:rPr lang="pt-PT" sz="1100" kern="1200" dirty="0" err="1">
              <a:latin typeface="Aptos" panose="020B0004020202020204" pitchFamily="34" charset="0"/>
            </a:rPr>
            <a:t>advanced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infrastructure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and</a:t>
          </a:r>
          <a:r>
            <a:rPr lang="pt-PT" sz="1100" kern="1200" dirty="0">
              <a:latin typeface="Aptos" panose="020B0004020202020204" pitchFamily="34" charset="0"/>
            </a:rPr>
            <a:t> </a:t>
          </a:r>
          <a:r>
            <a:rPr lang="pt-PT" sz="1100" kern="1200" dirty="0" err="1">
              <a:latin typeface="Aptos" panose="020B0004020202020204" pitchFamily="34" charset="0"/>
            </a:rPr>
            <a:t>technical</a:t>
          </a:r>
          <a:r>
            <a:rPr lang="pt-PT" sz="1100" kern="1200" dirty="0">
              <a:latin typeface="Aptos" panose="020B0004020202020204" pitchFamily="34" charset="0"/>
            </a:rPr>
            <a:t> expertise</a:t>
          </a:r>
        </a:p>
      </dsp:txBody>
      <dsp:txXfrm>
        <a:off x="2838089" y="29881"/>
        <a:ext cx="960439" cy="103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756C99A-F8C2-805D-BFA4-82FF7DC3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3116454d1_0_0:notes">
            <a:extLst>
              <a:ext uri="{FF2B5EF4-FFF2-40B4-BE49-F238E27FC236}">
                <a16:creationId xmlns:a16="http://schemas.microsoft.com/office/drawing/2014/main" id="{C0A810EB-A4C4-C5FB-A922-08E89B102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/>
          </a:p>
        </p:txBody>
      </p:sp>
      <p:sp>
        <p:nvSpPr>
          <p:cNvPr id="88" name="Google Shape;88;g2c3116454d1_0_0:notes">
            <a:extLst>
              <a:ext uri="{FF2B5EF4-FFF2-40B4-BE49-F238E27FC236}">
                <a16:creationId xmlns:a16="http://schemas.microsoft.com/office/drawing/2014/main" id="{89A2C19F-F090-7E77-9016-D36AC2BC0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182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C4286E06-7B8F-3E57-C528-FFE07809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DC0B96D4-A0EF-207E-45E7-70B1D1229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A2E04FA6-9CDF-1D46-EA15-545784FF9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552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08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115B80E-E795-5E15-068B-848A97D18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E9BFB8A0-39B6-A0E8-704A-4CA57BF4D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BBF56CF4-A8CD-399C-8F69-6626AE41E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5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386A339-7FB0-E2AD-31B2-091EB00C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1833E9CA-8544-086A-4D1B-08B45228D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0C6D9E8A-6E68-AE1A-6B2D-962FB543A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92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3EC3FD2-F1D3-24E3-A77E-815C29277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14274E98-A33C-BB08-0E0E-89662E8D9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57091D4F-4FAB-E9C8-B83E-1CCB03FE9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33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87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306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260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58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25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EE597F-53A9-96A4-09F4-3521359B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953670EF-9CDD-D26E-5877-FEBE1DBE9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7550F87B-1823-3984-0531-AC1E341BB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31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F39ECD5A-735C-F85A-4348-3B34A55C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5D02E007-732F-3D6B-E554-5CABA49DE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54BC9F25-8779-E37B-16F3-1EDADECEA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641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0B8E2206-6E39-321C-76BA-4F87A4E3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3116454d1_0_0:notes">
            <a:extLst>
              <a:ext uri="{FF2B5EF4-FFF2-40B4-BE49-F238E27FC236}">
                <a16:creationId xmlns:a16="http://schemas.microsoft.com/office/drawing/2014/main" id="{96613A2E-70B3-C252-5519-23BBFEA3C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Google Shape;88;g2c3116454d1_0_0:notes">
            <a:extLst>
              <a:ext uri="{FF2B5EF4-FFF2-40B4-BE49-F238E27FC236}">
                <a16:creationId xmlns:a16="http://schemas.microsoft.com/office/drawing/2014/main" id="{580CD117-B8B7-25C3-9C87-AFD41E943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448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E97B71E-9395-A1E2-8B1E-DE0662C4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A089FA37-FEF9-AA4D-9CF4-B7D2C5C01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CC3D5829-05D5-681B-5886-BF1F3D1D9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004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E97B71E-9395-A1E2-8B1E-DE0662C4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A089FA37-FEF9-AA4D-9CF4-B7D2C5C01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CC3D5829-05D5-681B-5886-BF1F3D1D9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290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2F3194A-0348-E1CA-2689-4DB5A585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F911E3F6-14B7-3605-B0D0-7CF78B6CF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168A6E7A-6E65-A084-70C6-6BC3CCA34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554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3116454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c3116454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116454d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3116454d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4F58DA45-6B7E-7E99-7A94-EBE3BB89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7095D5F0-E56E-6EF2-80C1-780A4BADB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8ED79CFF-DBE1-24A2-250B-A225E004E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00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A093963-F228-6DD5-9BFB-B88947D7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53D29657-09DB-F921-66CD-226DF0E0D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D240A81F-FEDA-AED2-9E47-107088EA1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34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9A80542-1208-B619-45DC-5E6995AB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590290E6-A7FC-C7F8-15E9-E71447E38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3AE67F1C-DA5F-94CB-09EF-357288FC5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06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04A5A63-DFCF-C60C-91CF-78F50FB6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4601C95A-F65A-DC60-7427-5EC387485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EBD98F06-1FD1-47FF-5B21-C290D34A7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3116454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Google Shape;88;g2c3116454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756C99A-F8C2-805D-BFA4-82FF7DC3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3116454d1_0_0:notes">
            <a:extLst>
              <a:ext uri="{FF2B5EF4-FFF2-40B4-BE49-F238E27FC236}">
                <a16:creationId xmlns:a16="http://schemas.microsoft.com/office/drawing/2014/main" id="{C0A810EB-A4C4-C5FB-A922-08E89B102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8" name="Google Shape;88;g2c3116454d1_0_0:notes">
            <a:extLst>
              <a:ext uri="{FF2B5EF4-FFF2-40B4-BE49-F238E27FC236}">
                <a16:creationId xmlns:a16="http://schemas.microsoft.com/office/drawing/2014/main" id="{89A2C19F-F090-7E77-9016-D36AC2BC0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024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B7112898-486B-9A99-1952-BC50E34A6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2b26f4ba4_0_13:notes">
            <a:extLst>
              <a:ext uri="{FF2B5EF4-FFF2-40B4-BE49-F238E27FC236}">
                <a16:creationId xmlns:a16="http://schemas.microsoft.com/office/drawing/2014/main" id="{03E380E9-00D4-84B5-55D2-CB93C7DB4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2b26f4ba4_0_13:notes">
            <a:extLst>
              <a:ext uri="{FF2B5EF4-FFF2-40B4-BE49-F238E27FC236}">
                <a16:creationId xmlns:a16="http://schemas.microsoft.com/office/drawing/2014/main" id="{182488E0-BAA3-1804-1E37-6165CC689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38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43284" y="3160504"/>
            <a:ext cx="7655238" cy="92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43284" y="1474903"/>
            <a:ext cx="7655238" cy="151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43285" y="1830458"/>
            <a:ext cx="7655237" cy="27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43284" y="1852407"/>
            <a:ext cx="3752516" cy="27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4648200" y="1852408"/>
            <a:ext cx="3750322" cy="274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 Caption">
  <p:cSld name="Content +  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575050" y="1984094"/>
            <a:ext cx="4823472" cy="26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743285" y="1984094"/>
            <a:ext cx="2722229" cy="26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43284" y="1087006"/>
            <a:ext cx="7655238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+Caption">
  <p:cSld name="Picture+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>
            <a:spLocks noGrp="1"/>
          </p:cNvSpPr>
          <p:nvPr>
            <p:ph type="pic" idx="2"/>
          </p:nvPr>
        </p:nvSpPr>
        <p:spPr>
          <a:xfrm>
            <a:off x="743284" y="1220305"/>
            <a:ext cx="7655238" cy="308588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743284" y="4380810"/>
            <a:ext cx="7655238" cy="29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icture">
  <p:cSld name="Title +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743284" y="1852407"/>
            <a:ext cx="7655238" cy="2787389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43284" y="1087006"/>
            <a:ext cx="7655238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3285" y="1830458"/>
            <a:ext cx="7655237" cy="27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41.png"/><Relationship Id="rId10" Type="http://schemas.openxmlformats.org/officeDocument/2006/relationships/diagramLayout" Target="../diagrams/layout3.xml"/><Relationship Id="rId19" Type="http://schemas.openxmlformats.org/officeDocument/2006/relationships/image" Target="../media/image45.svg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67;p10">
            <a:extLst>
              <a:ext uri="{FF2B5EF4-FFF2-40B4-BE49-F238E27FC236}">
                <a16:creationId xmlns:a16="http://schemas.microsoft.com/office/drawing/2014/main" id="{D19C4A13-4013-606E-FEA4-1C349E5AB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05454"/>
            <a:ext cx="9144000" cy="438046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300"/>
              <a:t> </a:t>
            </a:r>
            <a:endParaRPr sz="3300"/>
          </a:p>
        </p:txBody>
      </p:sp>
      <p:pic>
        <p:nvPicPr>
          <p:cNvPr id="36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E380FFA1-2BF6-C760-C625-D3F51288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0582"/>
            <a:ext cx="9144000" cy="38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61;p9">
            <a:extLst>
              <a:ext uri="{FF2B5EF4-FFF2-40B4-BE49-F238E27FC236}">
                <a16:creationId xmlns:a16="http://schemas.microsoft.com/office/drawing/2014/main" id="{B819C8C2-295C-E8DD-33E4-74B43DB32B95}"/>
              </a:ext>
            </a:extLst>
          </p:cNvPr>
          <p:cNvSpPr txBox="1">
            <a:spLocks/>
          </p:cNvSpPr>
          <p:nvPr/>
        </p:nvSpPr>
        <p:spPr>
          <a:xfrm>
            <a:off x="4572000" y="169298"/>
            <a:ext cx="4571444" cy="57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en-US" sz="2400">
                <a:solidFill>
                  <a:schemeClr val="bg1"/>
                </a:solidFill>
              </a:rPr>
              <a:t>Nuclear Hydrogen Production</a:t>
            </a:r>
            <a:endParaRPr lang="en-US" sz="2400" i="1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58;p9">
            <a:extLst>
              <a:ext uri="{FF2B5EF4-FFF2-40B4-BE49-F238E27FC236}">
                <a16:creationId xmlns:a16="http://schemas.microsoft.com/office/drawing/2014/main" id="{6A92A051-7A2D-9044-E523-B3BCB798B9B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24200" y="4862186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Nuclear Energy (October - 2024)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9" name="Google Shape;62;p1">
            <a:extLst>
              <a:ext uri="{FF2B5EF4-FFF2-40B4-BE49-F238E27FC236}">
                <a16:creationId xmlns:a16="http://schemas.microsoft.com/office/drawing/2014/main" id="{782E6054-770E-C746-1F3A-6E45702937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45023" y="1611882"/>
            <a:ext cx="1895648" cy="1153200"/>
          </a:xfrm>
          <a:prstGeom prst="rect">
            <a:avLst/>
          </a:prstGeom>
          <a:solidFill>
            <a:srgbClr val="00B0F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1000" dirty="0">
                <a:solidFill>
                  <a:schemeClr val="bg1"/>
                </a:solidFill>
              </a:rPr>
              <a:t>Cátia Ribeiro | 110962</a:t>
            </a:r>
            <a:endParaRPr sz="10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pt-PT" sz="1000" dirty="0">
                <a:solidFill>
                  <a:schemeClr val="bg1"/>
                </a:solidFill>
              </a:rPr>
              <a:t>Fábio Costa | 108090</a:t>
            </a:r>
            <a:endParaRPr sz="10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None/>
            </a:pPr>
            <a:r>
              <a:rPr lang="pt-PT" sz="1000" dirty="0">
                <a:solidFill>
                  <a:schemeClr val="bg1"/>
                </a:solidFill>
              </a:rPr>
              <a:t>Margarida Cavaleiro | 110886</a:t>
            </a:r>
            <a:endParaRPr sz="10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1000" dirty="0">
                <a:solidFill>
                  <a:schemeClr val="bg1"/>
                </a:solidFill>
              </a:rPr>
              <a:t>Pedro Manuel | 96303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40" name="Google Shape;67;p10">
            <a:extLst>
              <a:ext uri="{FF2B5EF4-FFF2-40B4-BE49-F238E27FC236}">
                <a16:creationId xmlns:a16="http://schemas.microsoft.com/office/drawing/2014/main" id="{EFFF5B34-0D37-17C2-2DC6-FDA088F5F72E}"/>
              </a:ext>
            </a:extLst>
          </p:cNvPr>
          <p:cNvSpPr txBox="1">
            <a:spLocks/>
          </p:cNvSpPr>
          <p:nvPr/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500">
                <a:solidFill>
                  <a:schemeClr val="lt1"/>
                </a:solidFill>
              </a:rPr>
              <a:t>Nuclear Hydrogen Production</a:t>
            </a:r>
            <a:endParaRPr lang="en-US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1916CDF9-4220-E0C5-73A4-9D26F849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>
            <a:extLst>
              <a:ext uri="{FF2B5EF4-FFF2-40B4-BE49-F238E27FC236}">
                <a16:creationId xmlns:a16="http://schemas.microsoft.com/office/drawing/2014/main" id="{561D9BF8-6B68-9BC0-EF62-A8F2B75B8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3317" y="377725"/>
            <a:ext cx="4720683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Why should we produce nuclear hydrogen ? </a:t>
            </a:r>
            <a:endParaRPr sz="200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CCDF556A-4E2D-0633-9BE6-55D0807054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656F74-2AE4-4C8E-32E8-E100206D1D55}"/>
              </a:ext>
            </a:extLst>
          </p:cNvPr>
          <p:cNvGrpSpPr/>
          <p:nvPr/>
        </p:nvGrpSpPr>
        <p:grpSpPr>
          <a:xfrm>
            <a:off x="281675" y="2628189"/>
            <a:ext cx="4891416" cy="584775"/>
            <a:chOff x="281675" y="2628189"/>
            <a:chExt cx="4891416" cy="584775"/>
          </a:xfrm>
        </p:grpSpPr>
        <p:pic>
          <p:nvPicPr>
            <p:cNvPr id="10" name="Gráfico 9" descr="Mão aberta com uma planta com preenchimento sólido">
              <a:extLst>
                <a:ext uri="{FF2B5EF4-FFF2-40B4-BE49-F238E27FC236}">
                  <a16:creationId xmlns:a16="http://schemas.microsoft.com/office/drawing/2014/main" id="{A73903F1-9FA4-E8C1-3503-85DAB9D8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675" y="2691636"/>
              <a:ext cx="476462" cy="4764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6E1ABB2-36B3-F507-8A4C-A72859B888CE}"/>
                </a:ext>
              </a:extLst>
            </p:cNvPr>
            <p:cNvSpPr txBox="1"/>
            <p:nvPr/>
          </p:nvSpPr>
          <p:spPr>
            <a:xfrm>
              <a:off x="797061" y="2628189"/>
              <a:ext cx="4376030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Font typeface="Arial" panose="020B0604020202020204" pitchFamily="34" charset="0"/>
                <a:buNone/>
                <a:defRPr sz="16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r>
                <a:rPr lang="pt-PT" dirty="0" err="1"/>
                <a:t>Necessity</a:t>
              </a:r>
              <a:r>
                <a:rPr lang="pt-PT" dirty="0"/>
                <a:t> </a:t>
              </a:r>
              <a:r>
                <a:rPr lang="pt-PT" dirty="0" err="1"/>
                <a:t>of</a:t>
              </a:r>
              <a:r>
                <a:rPr lang="pt-PT" dirty="0"/>
                <a:t> </a:t>
              </a:r>
              <a:r>
                <a:rPr lang="pt-PT" dirty="0" err="1"/>
                <a:t>production</a:t>
              </a:r>
              <a:r>
                <a:rPr lang="pt-PT" dirty="0"/>
                <a:t> </a:t>
              </a:r>
              <a:r>
                <a:rPr lang="pt-PT" dirty="0" err="1"/>
                <a:t>from</a:t>
              </a:r>
              <a:r>
                <a:rPr lang="pt-PT" dirty="0"/>
                <a:t> a </a:t>
              </a:r>
              <a:r>
                <a:rPr lang="pt-PT" dirty="0" err="1"/>
                <a:t>source</a:t>
              </a:r>
              <a:r>
                <a:rPr lang="pt-PT" dirty="0"/>
                <a:t> </a:t>
              </a:r>
              <a:r>
                <a:rPr lang="pt-PT" dirty="0" err="1"/>
                <a:t>that</a:t>
              </a:r>
              <a:r>
                <a:rPr lang="pt-PT" dirty="0"/>
                <a:t> </a:t>
              </a:r>
              <a:r>
                <a:rPr lang="pt-PT" dirty="0" err="1"/>
                <a:t>is</a:t>
              </a:r>
              <a:r>
                <a:rPr lang="pt-PT" dirty="0"/>
                <a:t> </a:t>
              </a:r>
              <a:r>
                <a:rPr lang="pt-PT" dirty="0" err="1"/>
                <a:t>not</a:t>
              </a:r>
              <a:r>
                <a:rPr lang="pt-PT" dirty="0"/>
                <a:t> </a:t>
              </a:r>
              <a:r>
                <a:rPr lang="pt-PT" dirty="0" err="1"/>
                <a:t>so</a:t>
              </a:r>
              <a:r>
                <a:rPr lang="pt-PT" dirty="0"/>
                <a:t> </a:t>
              </a:r>
              <a:r>
                <a:rPr lang="pt-PT" dirty="0" err="1"/>
                <a:t>pollutant</a:t>
              </a:r>
              <a:r>
                <a:rPr lang="pt-PT" dirty="0"/>
                <a:t> – </a:t>
              </a:r>
              <a:r>
                <a:rPr lang="pt-PT" dirty="0" err="1"/>
                <a:t>low</a:t>
              </a:r>
              <a:r>
                <a:rPr lang="pt-PT" dirty="0"/>
                <a:t> </a:t>
              </a:r>
              <a:r>
                <a:rPr lang="pt-PT" dirty="0" err="1"/>
                <a:t>carbon</a:t>
              </a:r>
              <a:r>
                <a:rPr lang="pt-PT" dirty="0"/>
                <a:t> </a:t>
              </a:r>
              <a:r>
                <a:rPr lang="pt-PT" dirty="0" err="1"/>
                <a:t>emission</a:t>
              </a:r>
              <a:r>
                <a:rPr lang="pt-PT" dirty="0"/>
                <a:t> </a:t>
              </a:r>
              <a:r>
                <a:rPr lang="pt-PT" dirty="0" err="1"/>
                <a:t>projects</a:t>
              </a:r>
              <a:r>
                <a:rPr lang="pt-PT" dirty="0"/>
                <a:t>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8DAE6E-4BAA-4784-74EE-BE618E1A5E01}"/>
              </a:ext>
            </a:extLst>
          </p:cNvPr>
          <p:cNvGrpSpPr/>
          <p:nvPr/>
        </p:nvGrpSpPr>
        <p:grpSpPr>
          <a:xfrm>
            <a:off x="281675" y="1497514"/>
            <a:ext cx="4609993" cy="554309"/>
            <a:chOff x="281675" y="1497514"/>
            <a:chExt cx="4609993" cy="554309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22F2AE9-ED90-C51B-F00C-913FB8AD2F4F}"/>
                </a:ext>
              </a:extLst>
            </p:cNvPr>
            <p:cNvSpPr txBox="1"/>
            <p:nvPr/>
          </p:nvSpPr>
          <p:spPr>
            <a:xfrm>
              <a:off x="797061" y="1605391"/>
              <a:ext cx="409460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285750" indent="-285750">
                <a:buFont typeface="Arial" panose="020B0604020202020204" pitchFamily="34" charset="0"/>
                <a:buChar char="•"/>
                <a:defRPr sz="5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pPr marL="0" indent="0">
                <a:buNone/>
              </a:pPr>
              <a:r>
                <a:rPr lang="pt-PT" sz="1600" dirty="0" err="1"/>
                <a:t>High</a:t>
              </a:r>
              <a:r>
                <a:rPr lang="pt-PT" sz="1600" dirty="0"/>
                <a:t> </a:t>
              </a:r>
              <a:r>
                <a:rPr lang="pt-PT" sz="1600" dirty="0" err="1"/>
                <a:t>demands</a:t>
              </a:r>
              <a:r>
                <a:rPr lang="pt-PT" sz="1600" dirty="0"/>
                <a:t> </a:t>
              </a:r>
              <a:r>
                <a:rPr lang="pt-PT" sz="1600" dirty="0" err="1"/>
                <a:t>of</a:t>
              </a:r>
              <a:r>
                <a:rPr lang="pt-PT" sz="1600" dirty="0"/>
                <a:t> </a:t>
              </a:r>
              <a:r>
                <a:rPr lang="pt-PT" sz="1600" dirty="0" err="1"/>
                <a:t>hydrogen</a:t>
              </a:r>
              <a:r>
                <a:rPr lang="pt-PT" sz="1600" dirty="0"/>
                <a:t> in </a:t>
              </a:r>
              <a:r>
                <a:rPr lang="pt-PT" sz="1600" dirty="0" err="1"/>
                <a:t>the</a:t>
              </a:r>
              <a:r>
                <a:rPr lang="pt-PT" sz="1600" dirty="0"/>
                <a:t> future </a:t>
              </a:r>
            </a:p>
          </p:txBody>
        </p:sp>
        <p:pic>
          <p:nvPicPr>
            <p:cNvPr id="14" name="Gráfico 13" descr="Tendência de subida com preenchimento sólido">
              <a:extLst>
                <a:ext uri="{FF2B5EF4-FFF2-40B4-BE49-F238E27FC236}">
                  <a16:creationId xmlns:a16="http://schemas.microsoft.com/office/drawing/2014/main" id="{7F0B140F-BAD7-E00A-D9E4-FE8835F3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1675" y="1497514"/>
              <a:ext cx="554309" cy="55430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473AE5-C165-DB37-6196-E9D6140949C9}"/>
              </a:ext>
            </a:extLst>
          </p:cNvPr>
          <p:cNvGrpSpPr/>
          <p:nvPr/>
        </p:nvGrpSpPr>
        <p:grpSpPr>
          <a:xfrm>
            <a:off x="215233" y="3807911"/>
            <a:ext cx="5153828" cy="620751"/>
            <a:chOff x="215233" y="3807911"/>
            <a:chExt cx="5153828" cy="620751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9E0F8A2-79B1-22AF-17A9-858138129971}"/>
                </a:ext>
              </a:extLst>
            </p:cNvPr>
            <p:cNvSpPr txBox="1"/>
            <p:nvPr/>
          </p:nvSpPr>
          <p:spPr>
            <a:xfrm>
              <a:off x="797061" y="3964397"/>
              <a:ext cx="457200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Font typeface="Arial" panose="020B0604020202020204" pitchFamily="34" charset="0"/>
                <a:buNone/>
                <a:defRPr sz="16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r>
                <a:rPr lang="pt-PT" dirty="0" err="1"/>
                <a:t>Needs</a:t>
              </a:r>
              <a:r>
                <a:rPr lang="pt-PT" dirty="0"/>
                <a:t> </a:t>
              </a:r>
              <a:r>
                <a:rPr lang="pt-PT" dirty="0" err="1"/>
                <a:t>of</a:t>
              </a:r>
              <a:r>
                <a:rPr lang="pt-PT" dirty="0"/>
                <a:t> a non </a:t>
              </a:r>
              <a:r>
                <a:rPr lang="en-US" altLang="en-US" dirty="0"/>
                <a:t>intermittent</a:t>
              </a:r>
              <a:r>
                <a:rPr lang="pt-PT" dirty="0"/>
                <a:t> </a:t>
              </a:r>
              <a:r>
                <a:rPr lang="pt-PT" dirty="0" err="1"/>
                <a:t>hydrogen</a:t>
              </a:r>
              <a:r>
                <a:rPr lang="pt-PT" dirty="0"/>
                <a:t> </a:t>
              </a:r>
              <a:r>
                <a:rPr lang="pt-PT" dirty="0" err="1"/>
                <a:t>production</a:t>
              </a:r>
              <a:endParaRPr lang="pt-PT" dirty="0"/>
            </a:p>
          </p:txBody>
        </p:sp>
        <p:pic>
          <p:nvPicPr>
            <p:cNvPr id="18" name="Gráfico 17" descr="Pandemic Flattening gráfico de linhas de curva destaque">
              <a:extLst>
                <a:ext uri="{FF2B5EF4-FFF2-40B4-BE49-F238E27FC236}">
                  <a16:creationId xmlns:a16="http://schemas.microsoft.com/office/drawing/2014/main" id="{E893F7E3-5909-5036-59B0-5DD6026CC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5233" y="3807911"/>
              <a:ext cx="620751" cy="620751"/>
            </a:xfrm>
            <a:prstGeom prst="rect">
              <a:avLst/>
            </a:prstGeom>
          </p:spPr>
        </p:pic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96093327-CE9D-2747-E2F9-3FCA363DCC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0938" y="1110590"/>
            <a:ext cx="3611387" cy="328090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C2F3607-8EC6-9231-D903-875201B2B67D}"/>
              </a:ext>
            </a:extLst>
          </p:cNvPr>
          <p:cNvSpPr txBox="1"/>
          <p:nvPr/>
        </p:nvSpPr>
        <p:spPr>
          <a:xfrm>
            <a:off x="5196468" y="4348521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 err="1">
                <a:solidFill>
                  <a:schemeClr val="bg2">
                    <a:lumMod val="50000"/>
                  </a:schemeClr>
                </a:solidFill>
              </a:rPr>
              <a:t>Fig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</a:rPr>
              <a:t> 6.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Comparison of the emissions intensity of different hydrogen production routes, 2022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from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the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Global </a:t>
            </a:r>
            <a:r>
              <a:rPr lang="pt-PT" sz="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Hydrogen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8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Report</a:t>
            </a:r>
            <a:r>
              <a:rPr lang="pt-PT" sz="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2024.</a:t>
            </a:r>
            <a:endParaRPr lang="pt-PT" sz="800" i="0" dirty="0"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53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D6F90633-4D95-B231-D291-BF04242F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A44C9A5-5E31-15E1-4389-91CAC892A1E6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A8E62F13-3002-0B21-BEDE-350F23261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Nuclear Energy for H2 Production</a:t>
            </a:r>
            <a:endParaRPr sz="20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E5A1FB3A-A5FC-167B-8C35-918F93F1C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AB392D76-ED16-A740-B3A0-07E9D6B605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74C838-47E8-A199-61F2-DA405ECDF8D0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Electrolysis Using Nuclear Energy, High Temperature Thermolysis, Thermochemical Processes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F4A99CA-CFAE-5D92-0A47-429675F5EB2D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96F3AD-0DE6-F1D8-7F6B-CE4FD3D68203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300" dirty="0">
                <a:solidFill>
                  <a:schemeClr val="lt1"/>
                </a:solidFill>
              </a:rPr>
              <a:t>Methods</a:t>
            </a:r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E24E-FFE9-D872-AFA7-D31AB983BFBF}"/>
              </a:ext>
            </a:extLst>
          </p:cNvPr>
          <p:cNvSpPr txBox="1"/>
          <p:nvPr/>
        </p:nvSpPr>
        <p:spPr>
          <a:xfrm>
            <a:off x="847943" y="4437546"/>
            <a:ext cx="367201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pt-PT" sz="650" dirty="0" err="1"/>
              <a:t>Fig</a:t>
            </a:r>
            <a:r>
              <a:rPr lang="pt-PT" sz="650" dirty="0"/>
              <a:t> 7:R. </a:t>
            </a:r>
            <a:r>
              <a:rPr lang="pt-PT" sz="650" dirty="0" err="1"/>
              <a:t>Walker</a:t>
            </a:r>
            <a:r>
              <a:rPr lang="pt-PT" sz="650" dirty="0"/>
              <a:t>, P. </a:t>
            </a:r>
            <a:r>
              <a:rPr lang="pt-PT" sz="650" dirty="0" err="1"/>
              <a:t>Sabharwall</a:t>
            </a:r>
            <a:r>
              <a:rPr lang="pt-PT" sz="650" dirty="0"/>
              <a:t>, J. </a:t>
            </a:r>
            <a:r>
              <a:rPr lang="pt-PT" sz="650" dirty="0" err="1"/>
              <a:t>Hartvigsen</a:t>
            </a:r>
            <a:r>
              <a:rPr lang="pt-PT" sz="650" dirty="0"/>
              <a:t>, </a:t>
            </a:r>
            <a:r>
              <a:rPr lang="pt-PT" sz="650" dirty="0" err="1"/>
              <a:t>and</a:t>
            </a:r>
            <a:r>
              <a:rPr lang="pt-PT" sz="650" dirty="0"/>
              <a:t> J. O’Brien, “</a:t>
            </a:r>
            <a:r>
              <a:rPr lang="pt-PT" sz="650" dirty="0" err="1"/>
              <a:t>Comparative</a:t>
            </a:r>
            <a:r>
              <a:rPr lang="pt-PT" sz="650" dirty="0"/>
              <a:t> </a:t>
            </a:r>
            <a:r>
              <a:rPr lang="pt-PT" sz="650" dirty="0" err="1"/>
              <a:t>review</a:t>
            </a:r>
            <a:r>
              <a:rPr lang="pt-PT" sz="650" dirty="0"/>
              <a:t> </a:t>
            </a:r>
            <a:r>
              <a:rPr lang="pt-PT" sz="650" dirty="0" err="1"/>
              <a:t>of</a:t>
            </a:r>
            <a:r>
              <a:rPr lang="pt-PT" sz="650" dirty="0"/>
              <a:t> </a:t>
            </a:r>
            <a:r>
              <a:rPr lang="pt-PT" sz="650" dirty="0" err="1"/>
              <a:t>hydrogen</a:t>
            </a:r>
            <a:r>
              <a:rPr lang="pt-PT" sz="650" dirty="0"/>
              <a:t> </a:t>
            </a:r>
            <a:r>
              <a:rPr lang="pt-PT" sz="650" dirty="0" err="1"/>
              <a:t>production</a:t>
            </a:r>
            <a:r>
              <a:rPr lang="pt-PT" sz="650" dirty="0"/>
              <a:t> </a:t>
            </a:r>
            <a:r>
              <a:rPr lang="pt-PT" sz="650" dirty="0" err="1"/>
              <a:t>technologies</a:t>
            </a:r>
            <a:r>
              <a:rPr lang="pt-PT" sz="650" dirty="0"/>
              <a:t> for nuclear </a:t>
            </a:r>
            <a:r>
              <a:rPr lang="pt-PT" sz="650" dirty="0" err="1"/>
              <a:t>hybrid</a:t>
            </a:r>
            <a:r>
              <a:rPr lang="pt-PT" sz="650" dirty="0"/>
              <a:t> </a:t>
            </a:r>
            <a:r>
              <a:rPr lang="pt-PT" sz="650" dirty="0" err="1"/>
              <a:t>energy</a:t>
            </a:r>
            <a:r>
              <a:rPr lang="pt-PT" sz="650" dirty="0"/>
              <a:t> </a:t>
            </a:r>
            <a:r>
              <a:rPr lang="pt-PT" sz="650" dirty="0" err="1"/>
              <a:t>systems</a:t>
            </a:r>
            <a:r>
              <a:rPr lang="pt-PT" sz="650" dirty="0"/>
              <a:t>,” </a:t>
            </a:r>
            <a:r>
              <a:rPr lang="pt-PT" sz="650" dirty="0" err="1"/>
              <a:t>Progress</a:t>
            </a:r>
            <a:r>
              <a:rPr lang="pt-PT" sz="650" dirty="0"/>
              <a:t> in Nuclear </a:t>
            </a:r>
            <a:r>
              <a:rPr lang="pt-PT" sz="650" dirty="0" err="1"/>
              <a:t>Energy</a:t>
            </a:r>
            <a:r>
              <a:rPr lang="pt-PT" sz="650" dirty="0"/>
              <a:t>, 2020.</a:t>
            </a:r>
          </a:p>
        </p:txBody>
      </p:sp>
      <p:pic>
        <p:nvPicPr>
          <p:cNvPr id="9" name="Picture 8" descr="A diagram of a chemistry experiment&#10;&#10;Description automatically generated with medium confidence">
            <a:extLst>
              <a:ext uri="{FF2B5EF4-FFF2-40B4-BE49-F238E27FC236}">
                <a16:creationId xmlns:a16="http://schemas.microsoft.com/office/drawing/2014/main" id="{63536ACF-B616-9F85-FF00-1931C9F4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82" y="1262152"/>
            <a:ext cx="3538415" cy="3160526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A0848F3-15C2-75A6-02E6-757150630132}"/>
              </a:ext>
            </a:extLst>
          </p:cNvPr>
          <p:cNvSpPr txBox="1"/>
          <p:nvPr/>
        </p:nvSpPr>
        <p:spPr>
          <a:xfrm>
            <a:off x="4705605" y="1708096"/>
            <a:ext cx="4053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Electrolysis</a:t>
            </a:r>
            <a:endParaRPr lang="pt-PT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ABD058C9-B66B-8E25-2CAE-00AA45C1BD07}"/>
              </a:ext>
            </a:extLst>
          </p:cNvPr>
          <p:cNvSpPr txBox="1"/>
          <p:nvPr/>
        </p:nvSpPr>
        <p:spPr>
          <a:xfrm>
            <a:off x="4706549" y="2371647"/>
            <a:ext cx="4053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PT" dirty="0" err="1"/>
              <a:t>Thermochemical</a:t>
            </a:r>
            <a:r>
              <a:rPr lang="pt-PT" dirty="0"/>
              <a:t> processes</a:t>
            </a:r>
          </a:p>
        </p:txBody>
      </p:sp>
      <p:sp>
        <p:nvSpPr>
          <p:cNvPr id="12" name="CaixaDeTexto 6">
            <a:extLst>
              <a:ext uri="{FF2B5EF4-FFF2-40B4-BE49-F238E27FC236}">
                <a16:creationId xmlns:a16="http://schemas.microsoft.com/office/drawing/2014/main" id="{265902E6-CD84-FC8E-C65F-BB43C8E26B3E}"/>
              </a:ext>
            </a:extLst>
          </p:cNvPr>
          <p:cNvSpPr txBox="1"/>
          <p:nvPr/>
        </p:nvSpPr>
        <p:spPr>
          <a:xfrm>
            <a:off x="4705605" y="3043358"/>
            <a:ext cx="4053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PT" dirty="0" err="1"/>
              <a:t>Thermolysis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28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91ED5577-F9BE-281F-1636-A3BCA7C1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77954CF5-2C4D-145B-78E5-9EE344B90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300" dirty="0">
                <a:solidFill>
                  <a:schemeClr val="lt1"/>
                </a:solidFill>
              </a:rPr>
              <a:t>Electrolysis</a:t>
            </a:r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D21F912C-28D8-F8E7-0019-CA24CAFC1C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8189-C7D7-32F4-ADED-A944829B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9" y="1567049"/>
            <a:ext cx="3531220" cy="26995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AB4840-FD65-52BE-51EB-4C47EB203E8B}"/>
              </a:ext>
            </a:extLst>
          </p:cNvPr>
          <p:cNvGrpSpPr/>
          <p:nvPr/>
        </p:nvGrpSpPr>
        <p:grpSpPr>
          <a:xfrm>
            <a:off x="4460700" y="1256365"/>
            <a:ext cx="3859953" cy="3439784"/>
            <a:chOff x="4453266" y="1321719"/>
            <a:chExt cx="3978687" cy="3515685"/>
          </a:xfrm>
        </p:grpSpPr>
        <p:pic>
          <p:nvPicPr>
            <p:cNvPr id="2" name="Imagem 1" descr="Uma imagem com diagrama, texto, Desenho técnico, Esquema&#10;&#10;Descrição gerada automaticamente">
              <a:extLst>
                <a:ext uri="{FF2B5EF4-FFF2-40B4-BE49-F238E27FC236}">
                  <a16:creationId xmlns:a16="http://schemas.microsoft.com/office/drawing/2014/main" id="{B52BAA11-7F6D-FBC9-EAC6-181116251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2848" y="1321719"/>
              <a:ext cx="3959105" cy="30861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38C5F-4110-4FD6-228A-7D89BDE83C76}"/>
                </a:ext>
              </a:extLst>
            </p:cNvPr>
            <p:cNvSpPr txBox="1"/>
            <p:nvPr/>
          </p:nvSpPr>
          <p:spPr>
            <a:xfrm>
              <a:off x="4453266" y="4444989"/>
              <a:ext cx="3971254" cy="392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650">
                  <a:solidFill>
                    <a:schemeClr val="bg2">
                      <a:lumMod val="50000"/>
                    </a:schemeClr>
                  </a:solidFill>
                </a:defRPr>
              </a:lvl1pPr>
            </a:lstStyle>
            <a:p>
              <a:r>
                <a:rPr lang="pt-PT" dirty="0" err="1"/>
                <a:t>Fig</a:t>
              </a:r>
              <a:r>
                <a:rPr lang="pt-PT" dirty="0"/>
                <a:t> 9: </a:t>
              </a:r>
              <a:r>
                <a:rPr lang="pt-PT" dirty="0" err="1"/>
                <a:t>Scheme</a:t>
              </a:r>
              <a:r>
                <a:rPr lang="pt-PT" dirty="0"/>
                <a:t> </a:t>
              </a:r>
              <a:r>
                <a:rPr lang="pt-PT" dirty="0" err="1"/>
                <a:t>of</a:t>
              </a:r>
              <a:r>
                <a:rPr lang="pt-PT" dirty="0"/>
                <a:t> a HTE </a:t>
              </a:r>
              <a:r>
                <a:rPr lang="pt-PT" dirty="0" err="1"/>
                <a:t>unit</a:t>
              </a:r>
              <a:r>
                <a:rPr lang="pt-PT" dirty="0"/>
                <a:t> </a:t>
              </a:r>
              <a:r>
                <a:rPr lang="pt-PT" dirty="0" err="1"/>
                <a:t>using</a:t>
              </a:r>
              <a:r>
                <a:rPr lang="pt-PT" dirty="0"/>
                <a:t> nuclear </a:t>
              </a:r>
              <a:r>
                <a:rPr lang="pt-PT" dirty="0" err="1"/>
                <a:t>energy</a:t>
              </a:r>
              <a:endParaRPr lang="pt-PT" dirty="0"/>
            </a:p>
            <a:p>
              <a:r>
                <a:rPr lang="pt-PT" dirty="0"/>
                <a:t>S. . </a:t>
              </a:r>
              <a:r>
                <a:rPr lang="pt-PT" dirty="0" err="1"/>
                <a:t>Fujiwara,et</a:t>
              </a:r>
              <a:r>
                <a:rPr lang="pt-PT" dirty="0"/>
                <a:t> al, “</a:t>
              </a:r>
              <a:r>
                <a:rPr lang="pt-PT" dirty="0" err="1"/>
                <a:t>Hydrogen</a:t>
              </a:r>
              <a:r>
                <a:rPr lang="pt-PT" dirty="0"/>
                <a:t> </a:t>
              </a:r>
              <a:r>
                <a:rPr lang="pt-PT" dirty="0" err="1"/>
                <a:t>production</a:t>
              </a:r>
              <a:r>
                <a:rPr lang="pt-PT" dirty="0"/>
                <a:t> </a:t>
              </a:r>
              <a:r>
                <a:rPr lang="pt-PT" dirty="0" err="1"/>
                <a:t>by</a:t>
              </a:r>
              <a:r>
                <a:rPr lang="pt-PT" dirty="0"/>
                <a:t> </a:t>
              </a:r>
              <a:r>
                <a:rPr lang="pt-PT" dirty="0" err="1"/>
                <a:t>high</a:t>
              </a:r>
              <a:r>
                <a:rPr lang="pt-PT" dirty="0"/>
                <a:t> </a:t>
              </a:r>
              <a:r>
                <a:rPr lang="pt-PT" dirty="0" err="1"/>
                <a:t>temperature</a:t>
              </a:r>
              <a:r>
                <a:rPr lang="pt-PT" dirty="0"/>
                <a:t> </a:t>
              </a:r>
              <a:r>
                <a:rPr lang="pt-PT" dirty="0" err="1"/>
                <a:t>electrolysis</a:t>
              </a:r>
              <a:r>
                <a:rPr lang="pt-PT" dirty="0"/>
                <a:t> </a:t>
              </a:r>
              <a:r>
                <a:rPr lang="pt-PT" dirty="0" err="1"/>
                <a:t>with</a:t>
              </a:r>
              <a:r>
                <a:rPr lang="pt-PT" dirty="0"/>
                <a:t> </a:t>
              </a:r>
              <a:r>
                <a:rPr lang="pt-PT" dirty="0" err="1"/>
                <a:t>nuclearreactor</a:t>
              </a:r>
              <a:r>
                <a:rPr lang="pt-PT" dirty="0"/>
                <a:t>,” </a:t>
              </a:r>
              <a:r>
                <a:rPr lang="pt-PT" dirty="0" err="1"/>
                <a:t>Progress</a:t>
              </a:r>
              <a:r>
                <a:rPr lang="pt-PT" dirty="0"/>
                <a:t> in Nuclear </a:t>
              </a:r>
              <a:r>
                <a:rPr lang="pt-PT" dirty="0" err="1"/>
                <a:t>Energy</a:t>
              </a:r>
              <a:r>
                <a:rPr lang="pt-PT" dirty="0"/>
                <a:t>, 2008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225F85-23A6-F3FF-FC69-0CA8A69233E9}"/>
              </a:ext>
            </a:extLst>
          </p:cNvPr>
          <p:cNvSpPr txBox="1"/>
          <p:nvPr/>
        </p:nvSpPr>
        <p:spPr>
          <a:xfrm>
            <a:off x="505112" y="4273998"/>
            <a:ext cx="3665444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pt-PT" sz="650" dirty="0" err="1"/>
              <a:t>Fig</a:t>
            </a:r>
            <a:r>
              <a:rPr lang="pt-PT" sz="650" dirty="0"/>
              <a:t> 8: </a:t>
            </a:r>
            <a:r>
              <a:rPr lang="pt-PT" sz="650" dirty="0" err="1"/>
              <a:t>Solid</a:t>
            </a:r>
            <a:r>
              <a:rPr lang="pt-PT" sz="650" dirty="0"/>
              <a:t> Oxide </a:t>
            </a:r>
            <a:r>
              <a:rPr lang="pt-PT" sz="650" dirty="0" err="1"/>
              <a:t>Electrolyser</a:t>
            </a:r>
            <a:r>
              <a:rPr lang="pt-PT" sz="650" dirty="0"/>
              <a:t> </a:t>
            </a:r>
            <a:r>
              <a:rPr lang="pt-PT" sz="650" dirty="0" err="1"/>
              <a:t>scheme</a:t>
            </a:r>
            <a:endParaRPr lang="pt-PT" sz="650" dirty="0"/>
          </a:p>
          <a:p>
            <a:r>
              <a:rPr lang="pt-PT" sz="650" dirty="0"/>
              <a:t>R. </a:t>
            </a:r>
            <a:r>
              <a:rPr lang="pt-PT" sz="650" dirty="0" err="1"/>
              <a:t>Walker</a:t>
            </a:r>
            <a:r>
              <a:rPr lang="pt-PT" sz="650" dirty="0"/>
              <a:t>, P. </a:t>
            </a:r>
            <a:r>
              <a:rPr lang="pt-PT" sz="650" dirty="0" err="1"/>
              <a:t>Sabharwall</a:t>
            </a:r>
            <a:r>
              <a:rPr lang="pt-PT" sz="650" dirty="0"/>
              <a:t>, J. </a:t>
            </a:r>
            <a:r>
              <a:rPr lang="pt-PT" sz="650" dirty="0" err="1"/>
              <a:t>Hartvigsen</a:t>
            </a:r>
            <a:r>
              <a:rPr lang="pt-PT" sz="650" dirty="0"/>
              <a:t>, </a:t>
            </a:r>
            <a:r>
              <a:rPr lang="pt-PT" sz="650" dirty="0" err="1"/>
              <a:t>and</a:t>
            </a:r>
            <a:r>
              <a:rPr lang="pt-PT" sz="650" dirty="0"/>
              <a:t> J. O’Brien, “</a:t>
            </a:r>
            <a:r>
              <a:rPr lang="pt-PT" sz="650" dirty="0" err="1"/>
              <a:t>Comparative</a:t>
            </a:r>
            <a:r>
              <a:rPr lang="pt-PT" sz="650" dirty="0"/>
              <a:t> </a:t>
            </a:r>
            <a:r>
              <a:rPr lang="pt-PT" sz="650" dirty="0" err="1"/>
              <a:t>review</a:t>
            </a:r>
            <a:r>
              <a:rPr lang="pt-PT" sz="650" dirty="0"/>
              <a:t> </a:t>
            </a:r>
            <a:r>
              <a:rPr lang="pt-PT" sz="650" dirty="0" err="1"/>
              <a:t>of</a:t>
            </a:r>
            <a:r>
              <a:rPr lang="pt-PT" sz="650" dirty="0"/>
              <a:t> </a:t>
            </a:r>
            <a:r>
              <a:rPr lang="pt-PT" sz="650" dirty="0" err="1"/>
              <a:t>hydrogen</a:t>
            </a:r>
            <a:r>
              <a:rPr lang="pt-PT" sz="650" dirty="0"/>
              <a:t> </a:t>
            </a:r>
            <a:r>
              <a:rPr lang="pt-PT" sz="650" dirty="0" err="1"/>
              <a:t>production</a:t>
            </a:r>
            <a:r>
              <a:rPr lang="pt-PT" sz="650" dirty="0"/>
              <a:t> </a:t>
            </a:r>
            <a:r>
              <a:rPr lang="pt-PT" sz="650" dirty="0" err="1"/>
              <a:t>technologies</a:t>
            </a:r>
            <a:r>
              <a:rPr lang="pt-PT" sz="650" dirty="0"/>
              <a:t> for nuclear </a:t>
            </a:r>
            <a:r>
              <a:rPr lang="pt-PT" sz="650" dirty="0" err="1"/>
              <a:t>hybrid</a:t>
            </a:r>
            <a:r>
              <a:rPr lang="pt-PT" sz="650" dirty="0"/>
              <a:t> </a:t>
            </a:r>
            <a:r>
              <a:rPr lang="pt-PT" sz="650" dirty="0" err="1"/>
              <a:t>energy</a:t>
            </a:r>
            <a:r>
              <a:rPr lang="pt-PT" sz="650" dirty="0"/>
              <a:t> </a:t>
            </a:r>
            <a:r>
              <a:rPr lang="pt-PT" sz="650" dirty="0" err="1"/>
              <a:t>systems</a:t>
            </a:r>
            <a:r>
              <a:rPr lang="pt-PT" sz="650" dirty="0"/>
              <a:t>,” </a:t>
            </a:r>
            <a:r>
              <a:rPr lang="pt-PT" sz="650" dirty="0" err="1"/>
              <a:t>Progress</a:t>
            </a:r>
            <a:r>
              <a:rPr lang="pt-PT" sz="650" dirty="0"/>
              <a:t> in Nuclear </a:t>
            </a:r>
            <a:r>
              <a:rPr lang="pt-PT" sz="650" dirty="0" err="1"/>
              <a:t>Energy</a:t>
            </a:r>
            <a:r>
              <a:rPr lang="pt-PT" sz="65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383321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BFA8AF9-5BCC-EDA1-C350-F598B5372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6" name="Google Shape;67;p10">
            <a:extLst>
              <a:ext uri="{FF2B5EF4-FFF2-40B4-BE49-F238E27FC236}">
                <a16:creationId xmlns:a16="http://schemas.microsoft.com/office/drawing/2014/main" id="{BE9AA38C-5ACD-B87E-2F90-76FDF5D4E3E7}"/>
              </a:ext>
            </a:extLst>
          </p:cNvPr>
          <p:cNvSpPr txBox="1">
            <a:spLocks/>
          </p:cNvSpPr>
          <p:nvPr/>
        </p:nvSpPr>
        <p:spPr>
          <a:xfrm>
            <a:off x="4460700" y="292403"/>
            <a:ext cx="4683300" cy="6513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>
                <a:solidFill>
                  <a:schemeClr val="lt1"/>
                </a:solidFill>
              </a:rPr>
              <a:t>Thermochemical</a:t>
            </a:r>
            <a:endParaRPr lang="pt-PT"/>
          </a:p>
        </p:txBody>
      </p:sp>
      <p:pic>
        <p:nvPicPr>
          <p:cNvPr id="8" name="Imagem 7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DC90743E-4788-24F9-D452-8CDA9135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64" y="1157880"/>
            <a:ext cx="3967736" cy="3409196"/>
          </a:xfrm>
          <a:prstGeom prst="rect">
            <a:avLst/>
          </a:prstGeom>
        </p:spPr>
      </p:pic>
      <p:sp>
        <p:nvSpPr>
          <p:cNvPr id="2" name="CaixaDeTexto 6">
            <a:extLst>
              <a:ext uri="{FF2B5EF4-FFF2-40B4-BE49-F238E27FC236}">
                <a16:creationId xmlns:a16="http://schemas.microsoft.com/office/drawing/2014/main" id="{6E83B3D5-4596-2DD0-BC16-119213A435FD}"/>
              </a:ext>
            </a:extLst>
          </p:cNvPr>
          <p:cNvSpPr txBox="1"/>
          <p:nvPr/>
        </p:nvSpPr>
        <p:spPr>
          <a:xfrm>
            <a:off x="4683302" y="1172748"/>
            <a:ext cx="405308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pPr algn="ctr"/>
            <a:r>
              <a:rPr lang="pt-PT" b="1" dirty="0"/>
              <a:t>S-I </a:t>
            </a:r>
            <a:r>
              <a:rPr lang="pt-PT" b="1" dirty="0" err="1"/>
              <a:t>Cycle</a:t>
            </a:r>
            <a:endParaRPr lang="pt-PT" b="1" dirty="0"/>
          </a:p>
          <a:p>
            <a:pPr algn="ctr"/>
            <a:endParaRPr lang="pt-PT" dirty="0"/>
          </a:p>
          <a:p>
            <a:r>
              <a:rPr lang="pt-PT" dirty="0"/>
              <a:t>✓ </a:t>
            </a:r>
            <a:r>
              <a:rPr lang="pt-PT" dirty="0" err="1">
                <a:latin typeface="Aptos Narrow" panose="020B0004020202020204" pitchFamily="34" charset="0"/>
              </a:rPr>
              <a:t>L</a:t>
            </a:r>
            <a:r>
              <a:rPr lang="pt-PT" dirty="0" err="1"/>
              <a:t>arge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production</a:t>
            </a:r>
            <a:endParaRPr lang="pt-PT" dirty="0"/>
          </a:p>
          <a:p>
            <a:r>
              <a:rPr lang="pt-PT" dirty="0"/>
              <a:t>✓ </a:t>
            </a:r>
            <a:r>
              <a:rPr lang="pt-PT" dirty="0" err="1"/>
              <a:t>Competetive</a:t>
            </a:r>
            <a:r>
              <a:rPr lang="pt-PT" dirty="0"/>
              <a:t> </a:t>
            </a:r>
            <a:r>
              <a:rPr lang="pt-PT" dirty="0" err="1"/>
              <a:t>Cost</a:t>
            </a:r>
            <a:endParaRPr lang="pt-PT" dirty="0"/>
          </a:p>
          <a:p>
            <a:r>
              <a:rPr lang="pt-PT" dirty="0"/>
              <a:t>✓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Efficiency</a:t>
            </a:r>
            <a:endParaRPr lang="pt-PT" dirty="0"/>
          </a:p>
          <a:p>
            <a:endParaRPr lang="pt-PT" dirty="0"/>
          </a:p>
          <a:p>
            <a:r>
              <a:rPr lang="pt-PT" dirty="0">
                <a:latin typeface="Aptos Narrow" panose="020B0004020202020204" pitchFamily="34" charset="0"/>
              </a:rPr>
              <a:t>✗ </a:t>
            </a:r>
            <a:r>
              <a:rPr lang="pt-PT" dirty="0" err="1"/>
              <a:t>Uncertainties</a:t>
            </a:r>
            <a:r>
              <a:rPr lang="pt-PT" dirty="0"/>
              <a:t> in </a:t>
            </a:r>
            <a:r>
              <a:rPr lang="pt-PT" dirty="0" err="1"/>
              <a:t>chemical</a:t>
            </a:r>
            <a:r>
              <a:rPr lang="pt-PT" dirty="0"/>
              <a:t> </a:t>
            </a:r>
            <a:r>
              <a:rPr lang="pt-PT" dirty="0" err="1"/>
              <a:t>kinetics</a:t>
            </a:r>
            <a:endParaRPr lang="pt-PT" dirty="0"/>
          </a:p>
          <a:p>
            <a:r>
              <a:rPr lang="pt-PT" dirty="0">
                <a:latin typeface="Aptos Narrow" panose="020B0004020202020204" pitchFamily="34" charset="0"/>
              </a:rPr>
              <a:t>✗ </a:t>
            </a:r>
            <a:r>
              <a:rPr lang="pt-PT" dirty="0" err="1"/>
              <a:t>Iodine</a:t>
            </a:r>
            <a:r>
              <a:rPr lang="pt-PT" dirty="0"/>
              <a:t> </a:t>
            </a:r>
            <a:r>
              <a:rPr lang="pt-PT" dirty="0" err="1"/>
              <a:t>availability</a:t>
            </a:r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142A5-5F8F-E3FA-7076-288DA504FFE4}"/>
              </a:ext>
            </a:extLst>
          </p:cNvPr>
          <p:cNvSpPr txBox="1"/>
          <p:nvPr/>
        </p:nvSpPr>
        <p:spPr>
          <a:xfrm>
            <a:off x="0" y="4779854"/>
            <a:ext cx="37343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pt-PT" sz="650" dirty="0"/>
              <a:t>R. </a:t>
            </a:r>
            <a:r>
              <a:rPr lang="pt-PT" sz="650" dirty="0" err="1"/>
              <a:t>Walker</a:t>
            </a:r>
            <a:r>
              <a:rPr lang="pt-PT" sz="650" dirty="0"/>
              <a:t>, P. </a:t>
            </a:r>
            <a:r>
              <a:rPr lang="pt-PT" sz="650" dirty="0" err="1"/>
              <a:t>Sabharwall</a:t>
            </a:r>
            <a:r>
              <a:rPr lang="pt-PT" sz="650" dirty="0"/>
              <a:t>, J. </a:t>
            </a:r>
            <a:r>
              <a:rPr lang="pt-PT" sz="650" dirty="0" err="1"/>
              <a:t>Hartvigsen</a:t>
            </a:r>
            <a:r>
              <a:rPr lang="pt-PT" sz="650" dirty="0"/>
              <a:t>, </a:t>
            </a:r>
            <a:r>
              <a:rPr lang="pt-PT" sz="650" dirty="0" err="1"/>
              <a:t>and</a:t>
            </a:r>
            <a:r>
              <a:rPr lang="pt-PT" sz="650" dirty="0"/>
              <a:t> J. O’Brien, “</a:t>
            </a:r>
            <a:r>
              <a:rPr lang="pt-PT" sz="650" dirty="0" err="1"/>
              <a:t>Comparative</a:t>
            </a:r>
            <a:r>
              <a:rPr lang="pt-PT" sz="650" dirty="0"/>
              <a:t> </a:t>
            </a:r>
            <a:r>
              <a:rPr lang="pt-PT" sz="650" dirty="0" err="1"/>
              <a:t>review</a:t>
            </a:r>
            <a:r>
              <a:rPr lang="pt-PT" sz="650" dirty="0"/>
              <a:t> </a:t>
            </a:r>
            <a:r>
              <a:rPr lang="pt-PT" sz="650" dirty="0" err="1"/>
              <a:t>of</a:t>
            </a:r>
            <a:r>
              <a:rPr lang="pt-PT" sz="650" dirty="0"/>
              <a:t> </a:t>
            </a:r>
            <a:r>
              <a:rPr lang="pt-PT" sz="650" dirty="0" err="1"/>
              <a:t>hydrogen</a:t>
            </a:r>
            <a:r>
              <a:rPr lang="pt-PT" sz="650" dirty="0"/>
              <a:t> </a:t>
            </a:r>
            <a:r>
              <a:rPr lang="pt-PT" sz="650" dirty="0" err="1"/>
              <a:t>production</a:t>
            </a:r>
            <a:r>
              <a:rPr lang="pt-PT" sz="650" dirty="0"/>
              <a:t> </a:t>
            </a:r>
            <a:r>
              <a:rPr lang="pt-PT" sz="650" dirty="0" err="1"/>
              <a:t>technologies</a:t>
            </a:r>
            <a:r>
              <a:rPr lang="pt-PT" sz="650" dirty="0"/>
              <a:t> for nuclear </a:t>
            </a:r>
            <a:r>
              <a:rPr lang="pt-PT" sz="650" dirty="0" err="1"/>
              <a:t>hybrid</a:t>
            </a:r>
            <a:r>
              <a:rPr lang="pt-PT" sz="650" dirty="0"/>
              <a:t> </a:t>
            </a:r>
            <a:r>
              <a:rPr lang="pt-PT" sz="650" dirty="0" err="1"/>
              <a:t>energy</a:t>
            </a:r>
            <a:r>
              <a:rPr lang="pt-PT" sz="650" dirty="0"/>
              <a:t> </a:t>
            </a:r>
            <a:r>
              <a:rPr lang="pt-PT" sz="650" dirty="0" err="1"/>
              <a:t>systems</a:t>
            </a:r>
            <a:r>
              <a:rPr lang="pt-PT" sz="650" dirty="0"/>
              <a:t>,” </a:t>
            </a:r>
            <a:r>
              <a:rPr lang="pt-PT" sz="650" dirty="0" err="1"/>
              <a:t>Progress</a:t>
            </a:r>
            <a:r>
              <a:rPr lang="pt-PT" sz="650" dirty="0"/>
              <a:t> in Nuclear </a:t>
            </a:r>
            <a:r>
              <a:rPr lang="pt-PT" sz="650" dirty="0" err="1"/>
              <a:t>Energy</a:t>
            </a:r>
            <a:r>
              <a:rPr lang="pt-PT" sz="650" dirty="0"/>
              <a:t>, 2020.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7A21D-0358-44FD-8773-3299E9517CAD}"/>
              </a:ext>
            </a:extLst>
          </p:cNvPr>
          <p:cNvSpPr txBox="1"/>
          <p:nvPr/>
        </p:nvSpPr>
        <p:spPr>
          <a:xfrm>
            <a:off x="726379" y="4548639"/>
            <a:ext cx="37343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pt-PT" sz="1000" dirty="0" err="1">
                <a:latin typeface="Aptos" panose="020B0004020202020204" pitchFamily="34" charset="0"/>
              </a:rPr>
              <a:t>Fig</a:t>
            </a:r>
            <a:r>
              <a:rPr lang="pt-PT" sz="1000" dirty="0">
                <a:latin typeface="Aptos" panose="020B0004020202020204" pitchFamily="34" charset="0"/>
              </a:rPr>
              <a:t> 10: </a:t>
            </a:r>
            <a:r>
              <a:rPr lang="pt-PT" sz="1000" dirty="0" err="1">
                <a:latin typeface="Aptos" panose="020B0004020202020204" pitchFamily="34" charset="0"/>
              </a:rPr>
              <a:t>Sulfur</a:t>
            </a:r>
            <a:r>
              <a:rPr lang="pt-PT" sz="1000" dirty="0">
                <a:latin typeface="Aptos" panose="020B0004020202020204" pitchFamily="34" charset="0"/>
              </a:rPr>
              <a:t> </a:t>
            </a:r>
            <a:r>
              <a:rPr lang="pt-PT" sz="1000" dirty="0" err="1">
                <a:latin typeface="Aptos" panose="020B0004020202020204" pitchFamily="34" charset="0"/>
              </a:rPr>
              <a:t>Iodine</a:t>
            </a:r>
            <a:r>
              <a:rPr lang="pt-PT" sz="1000" dirty="0">
                <a:latin typeface="Aptos" panose="020B0004020202020204" pitchFamily="34" charset="0"/>
              </a:rPr>
              <a:t> </a:t>
            </a:r>
            <a:r>
              <a:rPr lang="pt-PT" sz="1000" dirty="0" err="1">
                <a:latin typeface="Aptos" panose="020B0004020202020204" pitchFamily="34" charset="0"/>
              </a:rPr>
              <a:t>cycle</a:t>
            </a:r>
            <a:endParaRPr lang="pt-PT" sz="1000" dirty="0">
              <a:latin typeface="Aptos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F0B15-FF06-EF99-AFAE-84A72EE8C701}"/>
              </a:ext>
            </a:extLst>
          </p:cNvPr>
          <p:cNvSpPr/>
          <p:nvPr/>
        </p:nvSpPr>
        <p:spPr>
          <a:xfrm>
            <a:off x="319668" y="178420"/>
            <a:ext cx="1940312" cy="56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9E15FE77-411F-163B-C929-EB6F42C0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54196"/>
            <a:ext cx="1256286" cy="5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E9A0C0-EDA8-7554-1BE3-DE98907057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5" name="Google Shape;67;p10">
            <a:extLst>
              <a:ext uri="{FF2B5EF4-FFF2-40B4-BE49-F238E27FC236}">
                <a16:creationId xmlns:a16="http://schemas.microsoft.com/office/drawing/2014/main" id="{C364EF10-E98D-399C-0818-73B45AE62A30}"/>
              </a:ext>
            </a:extLst>
          </p:cNvPr>
          <p:cNvSpPr txBox="1">
            <a:spLocks/>
          </p:cNvSpPr>
          <p:nvPr/>
        </p:nvSpPr>
        <p:spPr>
          <a:xfrm>
            <a:off x="4460700" y="292403"/>
            <a:ext cx="4683300" cy="6513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>
                <a:solidFill>
                  <a:schemeClr val="lt1"/>
                </a:solidFill>
              </a:rPr>
              <a:t>Thermochemical</a:t>
            </a:r>
            <a:endParaRPr lang="pt-PT"/>
          </a:p>
        </p:txBody>
      </p:sp>
      <p:pic>
        <p:nvPicPr>
          <p:cNvPr id="7" name="Picture 6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716655A8-79E8-06F6-5503-8E4E074F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9" y="1191186"/>
            <a:ext cx="3734321" cy="3372321"/>
          </a:xfrm>
          <a:prstGeom prst="rect">
            <a:avLst/>
          </a:prstGeom>
        </p:spPr>
      </p:pic>
      <p:sp>
        <p:nvSpPr>
          <p:cNvPr id="8" name="CaixaDeTexto 6">
            <a:extLst>
              <a:ext uri="{FF2B5EF4-FFF2-40B4-BE49-F238E27FC236}">
                <a16:creationId xmlns:a16="http://schemas.microsoft.com/office/drawing/2014/main" id="{70F5C545-AAAF-5A0E-ED88-36B7F5404AFD}"/>
              </a:ext>
            </a:extLst>
          </p:cNvPr>
          <p:cNvSpPr txBox="1"/>
          <p:nvPr/>
        </p:nvSpPr>
        <p:spPr>
          <a:xfrm>
            <a:off x="4683302" y="1172748"/>
            <a:ext cx="405308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pPr algn="ctr"/>
            <a:r>
              <a:rPr lang="pt-PT" b="1" dirty="0" err="1"/>
              <a:t>HyS</a:t>
            </a:r>
            <a:r>
              <a:rPr lang="pt-PT" b="1" dirty="0"/>
              <a:t> </a:t>
            </a:r>
            <a:r>
              <a:rPr lang="pt-PT" b="1" dirty="0" err="1"/>
              <a:t>Cycle</a:t>
            </a:r>
            <a:endParaRPr lang="pt-PT" b="1" dirty="0"/>
          </a:p>
          <a:p>
            <a:pPr algn="ctr"/>
            <a:endParaRPr lang="pt-PT" dirty="0"/>
          </a:p>
          <a:p>
            <a:r>
              <a:rPr lang="pt-PT" dirty="0"/>
              <a:t>✓ 1/3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electric</a:t>
            </a:r>
            <a:r>
              <a:rPr lang="pt-PT" dirty="0"/>
              <a:t> </a:t>
            </a:r>
            <a:r>
              <a:rPr lang="pt-PT" dirty="0" err="1"/>
              <a:t>power</a:t>
            </a:r>
            <a:r>
              <a:rPr lang="pt-PT" dirty="0"/>
              <a:t> </a:t>
            </a:r>
            <a:r>
              <a:rPr lang="pt-PT" dirty="0" err="1"/>
              <a:t>required</a:t>
            </a:r>
            <a:r>
              <a:rPr lang="pt-PT" dirty="0"/>
              <a:t> for </a:t>
            </a:r>
            <a:r>
              <a:rPr lang="pt-PT" dirty="0" err="1"/>
              <a:t>Electrolysis</a:t>
            </a:r>
            <a:endParaRPr lang="pt-PT" dirty="0"/>
          </a:p>
          <a:p>
            <a:endParaRPr lang="pt-PT" dirty="0"/>
          </a:p>
          <a:p>
            <a:r>
              <a:rPr lang="pt-PT" dirty="0">
                <a:latin typeface="Aptos Narrow" panose="020B0004020202020204" pitchFamily="34" charset="0"/>
              </a:rPr>
              <a:t>✗ SO</a:t>
            </a:r>
            <a:r>
              <a:rPr lang="pt-PT" baseline="-25000" dirty="0">
                <a:latin typeface="Aptos Narrow" panose="020B0004020202020204" pitchFamily="34" charset="0"/>
              </a:rPr>
              <a:t>2</a:t>
            </a:r>
            <a:r>
              <a:rPr lang="pt-PT" dirty="0">
                <a:latin typeface="Aptos Narrow" panose="020B0004020202020204" pitchFamily="34" charset="0"/>
              </a:rPr>
              <a:t> crossover 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PT" dirty="0">
                <a:latin typeface="Aptos Narrow" panose="020B0004020202020204" pitchFamily="34" charset="0"/>
              </a:rPr>
              <a:t>improve </a:t>
            </a:r>
            <a:r>
              <a:rPr lang="pt-PT" dirty="0" err="1">
                <a:latin typeface="Aptos Narrow" panose="020B0004020202020204" pitchFamily="34" charset="0"/>
              </a:rPr>
              <a:t>catalysts</a:t>
            </a:r>
            <a:endParaRPr lang="pt-PT" dirty="0">
              <a:latin typeface="Aptos Narrow" panose="020B0004020202020204" pitchFamily="34" charset="0"/>
            </a:endParaRPr>
          </a:p>
          <a:p>
            <a:r>
              <a:rPr lang="pt-PT" dirty="0">
                <a:latin typeface="Aptos Narrow" panose="020B0004020202020204" pitchFamily="34" charset="0"/>
              </a:rPr>
              <a:t>✗ Long </a:t>
            </a:r>
            <a:r>
              <a:rPr lang="pt-PT" dirty="0" err="1">
                <a:latin typeface="Aptos Narrow" panose="020B0004020202020204" pitchFamily="34" charset="0"/>
              </a:rPr>
              <a:t>term</a:t>
            </a:r>
            <a:r>
              <a:rPr lang="pt-PT" dirty="0">
                <a:latin typeface="Aptos Narrow" panose="020B0004020202020204" pitchFamily="34" charset="0"/>
              </a:rPr>
              <a:t> </a:t>
            </a:r>
            <a:r>
              <a:rPr lang="pt-PT" dirty="0" err="1">
                <a:latin typeface="Aptos Narrow" panose="020B0004020202020204" pitchFamily="34" charset="0"/>
              </a:rPr>
              <a:t>stable</a:t>
            </a:r>
            <a:r>
              <a:rPr lang="pt-PT" dirty="0">
                <a:latin typeface="Aptos Narrow" panose="020B0004020202020204" pitchFamily="34" charset="0"/>
              </a:rPr>
              <a:t> </a:t>
            </a:r>
            <a:r>
              <a:rPr lang="pt-PT" dirty="0" err="1">
                <a:latin typeface="Aptos Narrow" panose="020B0004020202020204" pitchFamily="34" charset="0"/>
              </a:rPr>
              <a:t>operation</a:t>
            </a:r>
            <a:endParaRPr lang="pt-PT" dirty="0"/>
          </a:p>
          <a:p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1710F-CF07-559F-03F0-FB8CE851D009}"/>
              </a:ext>
            </a:extLst>
          </p:cNvPr>
          <p:cNvSpPr txBox="1"/>
          <p:nvPr/>
        </p:nvSpPr>
        <p:spPr>
          <a:xfrm>
            <a:off x="726379" y="4548639"/>
            <a:ext cx="37343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pt-PT" sz="1000" dirty="0" err="1">
                <a:latin typeface="Aptos" panose="020B0004020202020204" pitchFamily="34" charset="0"/>
              </a:rPr>
              <a:t>Fig</a:t>
            </a:r>
            <a:r>
              <a:rPr lang="pt-PT" sz="1000" dirty="0">
                <a:latin typeface="Aptos" panose="020B0004020202020204" pitchFamily="34" charset="0"/>
              </a:rPr>
              <a:t> 11: </a:t>
            </a:r>
            <a:r>
              <a:rPr lang="pt-PT" sz="1000" dirty="0" err="1">
                <a:latin typeface="Aptos" panose="020B0004020202020204" pitchFamily="34" charset="0"/>
              </a:rPr>
              <a:t>Hybrid</a:t>
            </a:r>
            <a:r>
              <a:rPr lang="pt-PT" sz="1000" dirty="0">
                <a:latin typeface="Aptos" panose="020B0004020202020204" pitchFamily="34" charset="0"/>
              </a:rPr>
              <a:t> </a:t>
            </a:r>
            <a:r>
              <a:rPr lang="pt-PT" sz="1000" dirty="0" err="1">
                <a:latin typeface="Aptos" panose="020B0004020202020204" pitchFamily="34" charset="0"/>
              </a:rPr>
              <a:t>Sulfur</a:t>
            </a:r>
            <a:r>
              <a:rPr lang="pt-PT" sz="1000" dirty="0">
                <a:latin typeface="Aptos" panose="020B0004020202020204" pitchFamily="34" charset="0"/>
              </a:rPr>
              <a:t> </a:t>
            </a:r>
            <a:r>
              <a:rPr lang="pt-PT" sz="1000" dirty="0" err="1">
                <a:latin typeface="Aptos" panose="020B0004020202020204" pitchFamily="34" charset="0"/>
              </a:rPr>
              <a:t>cycle</a:t>
            </a:r>
            <a:endParaRPr lang="pt-PT" sz="1000" dirty="0"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6BFF1-861C-013A-6353-51B82D9C0206}"/>
              </a:ext>
            </a:extLst>
          </p:cNvPr>
          <p:cNvSpPr txBox="1"/>
          <p:nvPr/>
        </p:nvSpPr>
        <p:spPr>
          <a:xfrm>
            <a:off x="0" y="4779854"/>
            <a:ext cx="37343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pt-PT" sz="650" dirty="0"/>
              <a:t>R. </a:t>
            </a:r>
            <a:r>
              <a:rPr lang="pt-PT" sz="650" dirty="0" err="1"/>
              <a:t>Walker</a:t>
            </a:r>
            <a:r>
              <a:rPr lang="pt-PT" sz="650" dirty="0"/>
              <a:t>, P. </a:t>
            </a:r>
            <a:r>
              <a:rPr lang="pt-PT" sz="650" dirty="0" err="1"/>
              <a:t>Sabharwall</a:t>
            </a:r>
            <a:r>
              <a:rPr lang="pt-PT" sz="650" dirty="0"/>
              <a:t>, J. </a:t>
            </a:r>
            <a:r>
              <a:rPr lang="pt-PT" sz="650" dirty="0" err="1"/>
              <a:t>Hartvigsen</a:t>
            </a:r>
            <a:r>
              <a:rPr lang="pt-PT" sz="650" dirty="0"/>
              <a:t>, </a:t>
            </a:r>
            <a:r>
              <a:rPr lang="pt-PT" sz="650" dirty="0" err="1"/>
              <a:t>and</a:t>
            </a:r>
            <a:r>
              <a:rPr lang="pt-PT" sz="650" dirty="0"/>
              <a:t> J. O’Brien, “</a:t>
            </a:r>
            <a:r>
              <a:rPr lang="pt-PT" sz="650" dirty="0" err="1"/>
              <a:t>Comparative</a:t>
            </a:r>
            <a:r>
              <a:rPr lang="pt-PT" sz="650" dirty="0"/>
              <a:t> </a:t>
            </a:r>
            <a:r>
              <a:rPr lang="pt-PT" sz="650" dirty="0" err="1"/>
              <a:t>review</a:t>
            </a:r>
            <a:r>
              <a:rPr lang="pt-PT" sz="650" dirty="0"/>
              <a:t> </a:t>
            </a:r>
            <a:r>
              <a:rPr lang="pt-PT" sz="650" dirty="0" err="1"/>
              <a:t>of</a:t>
            </a:r>
            <a:r>
              <a:rPr lang="pt-PT" sz="650" dirty="0"/>
              <a:t> </a:t>
            </a:r>
            <a:r>
              <a:rPr lang="pt-PT" sz="650" dirty="0" err="1"/>
              <a:t>hydrogen</a:t>
            </a:r>
            <a:r>
              <a:rPr lang="pt-PT" sz="650" dirty="0"/>
              <a:t> </a:t>
            </a:r>
            <a:r>
              <a:rPr lang="pt-PT" sz="650" dirty="0" err="1"/>
              <a:t>production</a:t>
            </a:r>
            <a:r>
              <a:rPr lang="pt-PT" sz="650" dirty="0"/>
              <a:t> </a:t>
            </a:r>
            <a:r>
              <a:rPr lang="pt-PT" sz="650" dirty="0" err="1"/>
              <a:t>technologies</a:t>
            </a:r>
            <a:r>
              <a:rPr lang="pt-PT" sz="650" dirty="0"/>
              <a:t> for nuclear </a:t>
            </a:r>
            <a:r>
              <a:rPr lang="pt-PT" sz="650" dirty="0" err="1"/>
              <a:t>hybrid</a:t>
            </a:r>
            <a:r>
              <a:rPr lang="pt-PT" sz="650" dirty="0"/>
              <a:t> </a:t>
            </a:r>
            <a:r>
              <a:rPr lang="pt-PT" sz="650" dirty="0" err="1"/>
              <a:t>energy</a:t>
            </a:r>
            <a:r>
              <a:rPr lang="pt-PT" sz="650" dirty="0"/>
              <a:t> </a:t>
            </a:r>
            <a:r>
              <a:rPr lang="pt-PT" sz="650" dirty="0" err="1"/>
              <a:t>systems</a:t>
            </a:r>
            <a:r>
              <a:rPr lang="pt-PT" sz="650" dirty="0"/>
              <a:t>,” </a:t>
            </a:r>
            <a:r>
              <a:rPr lang="pt-PT" sz="650" dirty="0" err="1"/>
              <a:t>Progress</a:t>
            </a:r>
            <a:r>
              <a:rPr lang="pt-PT" sz="650" dirty="0"/>
              <a:t> in Nuclear </a:t>
            </a:r>
            <a:r>
              <a:rPr lang="pt-PT" sz="650" dirty="0" err="1"/>
              <a:t>Energy</a:t>
            </a:r>
            <a:r>
              <a:rPr lang="pt-PT" sz="650" dirty="0"/>
              <a:t>, 2020.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18CEF-66AF-D048-A975-A6C9908956C3}"/>
              </a:ext>
            </a:extLst>
          </p:cNvPr>
          <p:cNvSpPr/>
          <p:nvPr/>
        </p:nvSpPr>
        <p:spPr>
          <a:xfrm>
            <a:off x="319668" y="178420"/>
            <a:ext cx="1940312" cy="56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655A72F4-04DE-1D5F-9F5D-E91484ED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46762"/>
            <a:ext cx="1256286" cy="5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053F58F9-F5DB-370E-9BDE-636248BB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691A1338-B44A-B838-5235-8E2ECCFFC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Reactors for H</a:t>
            </a:r>
            <a:r>
              <a:rPr lang="en-US" sz="2400" baseline="-25000" dirty="0">
                <a:solidFill>
                  <a:schemeClr val="lt1"/>
                </a:solidFill>
              </a:rPr>
              <a:t>2</a:t>
            </a:r>
            <a:r>
              <a:rPr lang="en-US" sz="2400" dirty="0">
                <a:solidFill>
                  <a:schemeClr val="lt1"/>
                </a:solidFill>
              </a:rPr>
              <a:t> production</a:t>
            </a:r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5EFF1669-EF5B-F714-E5EE-CA1F2426EA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C9DCCA-1363-F2A8-94C2-C9C4652C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4" y="1444769"/>
            <a:ext cx="4339476" cy="30165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55C023-2609-370E-AF79-11AD40DD04D8}"/>
              </a:ext>
            </a:extLst>
          </p:cNvPr>
          <p:cNvSpPr txBox="1"/>
          <p:nvPr/>
        </p:nvSpPr>
        <p:spPr>
          <a:xfrm>
            <a:off x="232523" y="4494861"/>
            <a:ext cx="43989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12: Joel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Guidez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in Fast Reactors, 2023 </a:t>
            </a:r>
            <a:endParaRPr lang="pt-PT" sz="9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A49D27-6B1D-B65D-77A3-F407D3227D31}"/>
              </a:ext>
            </a:extLst>
          </p:cNvPr>
          <p:cNvSpPr txBox="1"/>
          <p:nvPr/>
        </p:nvSpPr>
        <p:spPr>
          <a:xfrm>
            <a:off x="232524" y="1097368"/>
            <a:ext cx="433947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pPr algn="ctr"/>
            <a:r>
              <a:rPr lang="pt-PT" dirty="0" err="1"/>
              <a:t>High-Temperature</a:t>
            </a:r>
            <a:r>
              <a:rPr lang="pt-PT" dirty="0"/>
              <a:t> </a:t>
            </a:r>
            <a:r>
              <a:rPr lang="pt-PT" dirty="0" err="1"/>
              <a:t>Gas-Cooled</a:t>
            </a:r>
            <a:r>
              <a:rPr lang="pt-PT" dirty="0"/>
              <a:t> </a:t>
            </a:r>
            <a:r>
              <a:rPr lang="pt-PT" dirty="0" err="1"/>
              <a:t>Reactors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AEDCA8-1AC0-F64C-777F-8B04356013C0}"/>
              </a:ext>
            </a:extLst>
          </p:cNvPr>
          <p:cNvSpPr txBox="1"/>
          <p:nvPr/>
        </p:nvSpPr>
        <p:spPr>
          <a:xfrm>
            <a:off x="4963998" y="1082500"/>
            <a:ext cx="377974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16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pPr algn="ctr"/>
            <a:r>
              <a:rPr lang="pt-PT" dirty="0" err="1"/>
              <a:t>Advanced</a:t>
            </a:r>
            <a:r>
              <a:rPr lang="pt-PT" dirty="0"/>
              <a:t> </a:t>
            </a:r>
            <a:r>
              <a:rPr lang="pt-PT" dirty="0" err="1"/>
              <a:t>Pressurized</a:t>
            </a:r>
            <a:r>
              <a:rPr lang="pt-PT" dirty="0"/>
              <a:t> </a:t>
            </a:r>
            <a:r>
              <a:rPr lang="pt-PT" dirty="0" err="1"/>
              <a:t>Water</a:t>
            </a:r>
            <a:r>
              <a:rPr lang="pt-PT" dirty="0"/>
              <a:t> </a:t>
            </a:r>
            <a:r>
              <a:rPr lang="pt-PT" dirty="0" err="1"/>
              <a:t>Reactor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210F86-344B-4D6A-246D-4CB1EB7A4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257" y="1444769"/>
            <a:ext cx="3771486" cy="3016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97779B-E211-ABC7-EDD6-48B1BC4B6042}"/>
              </a:ext>
            </a:extLst>
          </p:cNvPr>
          <p:cNvSpPr txBox="1"/>
          <p:nvPr/>
        </p:nvSpPr>
        <p:spPr>
          <a:xfrm>
            <a:off x="4978866" y="4496729"/>
            <a:ext cx="37797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13: Schematic of the PWR power plant, 2023</a:t>
            </a:r>
            <a:endParaRPr lang="pt-PT" sz="9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3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39CEEE3E-3BB7-BDA0-FCBB-0C59FFC6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6185FF6-6051-F572-58D8-428CF2DF7055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9B8AD879-1EAE-6F8A-7B5A-A12202233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Economic Analysis</a:t>
            </a:r>
            <a:endParaRPr sz="33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78FD7182-13D3-A4A5-E746-BE023241D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BF270DC0-B980-9035-2536-25CC96047E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DF625D0-E243-C41A-6DE9-854BB8C6DD2B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Economic Evaluation Program (HEEP)</a:t>
            </a:r>
            <a:endParaRPr lang="pt-PT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60BAC4-17FA-F810-36F2-7D96F07B2B62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BF5EEC-62DA-708C-737F-B964160E0D68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HEEP parameters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0C1FB5-D651-B82F-3C7F-EFDFA9057A3E}"/>
              </a:ext>
            </a:extLst>
          </p:cNvPr>
          <p:cNvGrpSpPr/>
          <p:nvPr/>
        </p:nvGrpSpPr>
        <p:grpSpPr>
          <a:xfrm>
            <a:off x="2543424" y="1097866"/>
            <a:ext cx="3552054" cy="1848463"/>
            <a:chOff x="2543424" y="1097866"/>
            <a:chExt cx="3552054" cy="1848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C4CEF0-43EC-DE83-FCE5-65089E34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3424" y="1097866"/>
              <a:ext cx="3552054" cy="1584024"/>
            </a:xfrm>
            <a:prstGeom prst="rect">
              <a:avLst/>
            </a:prstGeom>
          </p:spPr>
        </p:pic>
        <p:sp>
          <p:nvSpPr>
            <p:cNvPr id="8" name="CaixaDeTexto 10">
              <a:extLst>
                <a:ext uri="{FF2B5EF4-FFF2-40B4-BE49-F238E27FC236}">
                  <a16:creationId xmlns:a16="http://schemas.microsoft.com/office/drawing/2014/main" id="{FF28B40B-48F6-EE27-E4F1-9F2199BB566C}"/>
                </a:ext>
              </a:extLst>
            </p:cNvPr>
            <p:cNvSpPr txBox="1"/>
            <p:nvPr/>
          </p:nvSpPr>
          <p:spPr>
            <a:xfrm>
              <a:off x="2713848" y="2669330"/>
              <a:ext cx="305482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Font typeface="Arial" panose="020B0604020202020204" pitchFamily="34" charset="0"/>
                <a:buNone/>
                <a:defRPr sz="16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r>
                <a:rPr lang="pt-PT" sz="1200" dirty="0"/>
                <a:t> </a:t>
              </a:r>
              <a:r>
                <a:rPr lang="pt-PT" sz="1200" dirty="0" err="1"/>
                <a:t>Fig</a:t>
              </a:r>
              <a:r>
                <a:rPr lang="pt-PT" sz="1200" dirty="0"/>
                <a:t> 14: </a:t>
              </a:r>
              <a:r>
                <a:rPr lang="pt-PT" sz="1200" dirty="0" err="1"/>
                <a:t>Categories</a:t>
              </a:r>
              <a:r>
                <a:rPr lang="pt-PT" sz="1200" dirty="0"/>
                <a:t> </a:t>
              </a:r>
              <a:r>
                <a:rPr lang="pt-PT" sz="1200" dirty="0" err="1"/>
                <a:t>of</a:t>
              </a:r>
              <a:r>
                <a:rPr lang="pt-PT" sz="1200" dirty="0"/>
                <a:t> input </a:t>
              </a:r>
              <a:r>
                <a:rPr lang="pt-PT" sz="1200" dirty="0" err="1"/>
                <a:t>parameters</a:t>
              </a:r>
              <a:endParaRPr lang="pt-PT" sz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A707FB-07E4-7B02-911F-DFB07340658C}"/>
              </a:ext>
            </a:extLst>
          </p:cNvPr>
          <p:cNvGrpSpPr/>
          <p:nvPr/>
        </p:nvGrpSpPr>
        <p:grpSpPr>
          <a:xfrm>
            <a:off x="340414" y="2975370"/>
            <a:ext cx="4120287" cy="1877465"/>
            <a:chOff x="340414" y="2975370"/>
            <a:chExt cx="4120287" cy="1877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48AEA-87E4-C72C-9DDF-E0523500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14" y="2975370"/>
              <a:ext cx="4120286" cy="1625587"/>
            </a:xfrm>
            <a:prstGeom prst="rect">
              <a:avLst/>
            </a:prstGeom>
          </p:spPr>
        </p:pic>
        <p:sp>
          <p:nvSpPr>
            <p:cNvPr id="9" name="CaixaDeTexto 10">
              <a:extLst>
                <a:ext uri="{FF2B5EF4-FFF2-40B4-BE49-F238E27FC236}">
                  <a16:creationId xmlns:a16="http://schemas.microsoft.com/office/drawing/2014/main" id="{4C95FA1F-DD45-5874-49BE-ADA528F6F26E}"/>
                </a:ext>
              </a:extLst>
            </p:cNvPr>
            <p:cNvSpPr txBox="1"/>
            <p:nvPr/>
          </p:nvSpPr>
          <p:spPr>
            <a:xfrm>
              <a:off x="340415" y="4575836"/>
              <a:ext cx="412028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Font typeface="Arial" panose="020B0604020202020204" pitchFamily="34" charset="0"/>
                <a:buNone/>
                <a:defRPr sz="12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r>
                <a:rPr lang="pt-PT" dirty="0" err="1"/>
                <a:t>Fig</a:t>
              </a:r>
              <a:r>
                <a:rPr lang="pt-PT" dirty="0"/>
                <a:t> 15: </a:t>
              </a:r>
              <a:r>
                <a:rPr lang="pt-PT" dirty="0" err="1"/>
                <a:t>Technical</a:t>
              </a:r>
              <a:r>
                <a:rPr lang="pt-PT" dirty="0"/>
                <a:t> input </a:t>
              </a:r>
              <a:r>
                <a:rPr lang="pt-PT" dirty="0" err="1"/>
                <a:t>parameters</a:t>
              </a:r>
              <a:endParaRPr lang="pt-PT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556E7-475A-2789-AC0F-712C0F51D2A2}"/>
              </a:ext>
            </a:extLst>
          </p:cNvPr>
          <p:cNvGrpSpPr/>
          <p:nvPr/>
        </p:nvGrpSpPr>
        <p:grpSpPr>
          <a:xfrm>
            <a:off x="4683299" y="2967936"/>
            <a:ext cx="4120287" cy="1870031"/>
            <a:chOff x="4683299" y="2967936"/>
            <a:chExt cx="4120287" cy="18700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A924D2-BE62-70AD-EFF0-3D0BAD2AE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3300" y="2967936"/>
              <a:ext cx="4120286" cy="1600466"/>
            </a:xfrm>
            <a:prstGeom prst="rect">
              <a:avLst/>
            </a:prstGeom>
          </p:spPr>
        </p:pic>
        <p:sp>
          <p:nvSpPr>
            <p:cNvPr id="10" name="CaixaDeTexto 10">
              <a:extLst>
                <a:ext uri="{FF2B5EF4-FFF2-40B4-BE49-F238E27FC236}">
                  <a16:creationId xmlns:a16="http://schemas.microsoft.com/office/drawing/2014/main" id="{FCB2B60F-73A7-9F23-471F-11D06B42D531}"/>
                </a:ext>
              </a:extLst>
            </p:cNvPr>
            <p:cNvSpPr txBox="1"/>
            <p:nvPr/>
          </p:nvSpPr>
          <p:spPr>
            <a:xfrm>
              <a:off x="4683299" y="4560968"/>
              <a:ext cx="412028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Font typeface="Arial" panose="020B0604020202020204" pitchFamily="34" charset="0"/>
                <a:buNone/>
                <a:defRPr sz="1200">
                  <a:solidFill>
                    <a:srgbClr val="0F243E"/>
                  </a:solidFill>
                  <a:latin typeface="Aptos"/>
                  <a:ea typeface="Roboto"/>
                  <a:cs typeface="Roboto"/>
                </a:defRPr>
              </a:lvl1pPr>
            </a:lstStyle>
            <a:p>
              <a:r>
                <a:rPr lang="pt-PT" dirty="0" err="1"/>
                <a:t>Fig</a:t>
              </a:r>
              <a:r>
                <a:rPr lang="pt-PT" dirty="0"/>
                <a:t> 16: </a:t>
              </a:r>
              <a:r>
                <a:rPr lang="pt-PT" dirty="0" err="1"/>
                <a:t>Main</a:t>
              </a:r>
              <a:r>
                <a:rPr lang="pt-PT" dirty="0"/>
                <a:t> </a:t>
              </a:r>
              <a:r>
                <a:rPr lang="pt-PT" dirty="0" err="1"/>
                <a:t>cost</a:t>
              </a:r>
              <a:r>
                <a:rPr lang="pt-PT" dirty="0"/>
                <a:t> </a:t>
              </a:r>
              <a:r>
                <a:rPr lang="pt-PT" dirty="0" err="1"/>
                <a:t>parameters</a:t>
              </a:r>
              <a:endParaRPr lang="pt-PT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833EE95-1D03-1561-A5D0-C12C05E1149B}"/>
              </a:ext>
            </a:extLst>
          </p:cNvPr>
          <p:cNvSpPr txBox="1"/>
          <p:nvPr/>
        </p:nvSpPr>
        <p:spPr>
          <a:xfrm>
            <a:off x="-55756" y="4810990"/>
            <a:ext cx="54232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Font typeface="Arial" panose="020B0604020202020204" pitchFamily="34" charset="0"/>
              <a:buNone/>
              <a:defRPr sz="1200">
                <a:solidFill>
                  <a:srgbClr val="0F243E"/>
                </a:solidFill>
                <a:latin typeface="Aptos"/>
                <a:ea typeface="Roboto"/>
                <a:cs typeface="Roboto"/>
              </a:defRPr>
            </a:lvl1pPr>
          </a:lstStyle>
          <a:p>
            <a:pPr algn="l"/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I. K. R.S. El-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Emam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“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International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collaboration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in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the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iaea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nuclear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hydrogen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production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program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forbenchmarking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of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heep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,”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International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Journal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of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Hydrogen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Energy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vol. 42, pp. 3566–3571, 2017.</a:t>
            </a:r>
          </a:p>
        </p:txBody>
      </p:sp>
    </p:spTree>
    <p:extLst>
      <p:ext uri="{BB962C8B-B14F-4D97-AF65-F5344CB8AC3E}">
        <p14:creationId xmlns:p14="http://schemas.microsoft.com/office/powerpoint/2010/main" val="169263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Objectives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C934C0B4-A174-4C5C-D5CB-6630D973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0" y="2220686"/>
            <a:ext cx="9144000" cy="25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5">
            <a:extLst>
              <a:ext uri="{FF2B5EF4-FFF2-40B4-BE49-F238E27FC236}">
                <a16:creationId xmlns:a16="http://schemas.microsoft.com/office/drawing/2014/main" id="{83F1EAAD-62B2-B1DC-7DDF-D291B410F3B7}"/>
              </a:ext>
            </a:extLst>
          </p:cNvPr>
          <p:cNvSpPr txBox="1"/>
          <p:nvPr/>
        </p:nvSpPr>
        <p:spPr>
          <a:xfrm>
            <a:off x="304799" y="1055062"/>
            <a:ext cx="852895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Examine the impact of production scale on the cost of nuclear hydrogen production</a:t>
            </a:r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7E8B6FE1-88B3-846C-4695-94C7A1B72C0B}"/>
              </a:ext>
            </a:extLst>
          </p:cNvPr>
          <p:cNvSpPr txBox="1"/>
          <p:nvPr/>
        </p:nvSpPr>
        <p:spPr>
          <a:xfrm>
            <a:off x="304799" y="1459001"/>
            <a:ext cx="852895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Compare nuclear hydrogen production cost with non-nuclear options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7D947068-A899-6901-FEB0-1288EFB8C5AF}"/>
              </a:ext>
            </a:extLst>
          </p:cNvPr>
          <p:cNvSpPr txBox="1"/>
          <p:nvPr/>
        </p:nvSpPr>
        <p:spPr>
          <a:xfrm>
            <a:off x="304799" y="1878587"/>
            <a:ext cx="8528958" cy="307777"/>
          </a:xfrm>
          <a:prstGeom prst="rect">
            <a:avLst/>
          </a:prstGeom>
          <a:solidFill>
            <a:srgbClr val="00B0F0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Determining the cost of hydrogen production</a:t>
            </a:r>
          </a:p>
        </p:txBody>
      </p:sp>
    </p:spTree>
    <p:extLst>
      <p:ext uri="{BB962C8B-B14F-4D97-AF65-F5344CB8AC3E}">
        <p14:creationId xmlns:p14="http://schemas.microsoft.com/office/powerpoint/2010/main" val="380016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ra humana, vestuário, pessoa, céu&#10;&#10;Descrição gerada automaticamente">
            <a:extLst>
              <a:ext uri="{FF2B5EF4-FFF2-40B4-BE49-F238E27FC236}">
                <a16:creationId xmlns:a16="http://schemas.microsoft.com/office/drawing/2014/main" id="{C9E18B2C-0076-19BC-8742-8D32CED0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72" y="3162052"/>
            <a:ext cx="1542136" cy="14146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Members</a:t>
            </a:r>
            <a:endParaRPr sz="3300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1D7DDBB6-141A-CAFB-663E-C017F8301BB6}"/>
              </a:ext>
            </a:extLst>
          </p:cNvPr>
          <p:cNvSpPr txBox="1"/>
          <p:nvPr/>
        </p:nvSpPr>
        <p:spPr>
          <a:xfrm>
            <a:off x="1937709" y="2686335"/>
            <a:ext cx="1819100" cy="340519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Cátia</a:t>
            </a:r>
            <a:r>
              <a:rPr lang="en-US"/>
              <a:t> Ribeiro</a:t>
            </a: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F1E7FE36-D603-5148-8756-66952D546780}"/>
              </a:ext>
            </a:extLst>
          </p:cNvPr>
          <p:cNvSpPr txBox="1"/>
          <p:nvPr/>
        </p:nvSpPr>
        <p:spPr>
          <a:xfrm>
            <a:off x="5218116" y="4701033"/>
            <a:ext cx="1819100" cy="340519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r>
              <a:rPr lang="en-US"/>
              <a:t>Margarida Cavaleiro</a:t>
            </a:r>
          </a:p>
        </p:txBody>
      </p:sp>
      <p:pic>
        <p:nvPicPr>
          <p:cNvPr id="13" name="Imagem 12" descr="Uma imagem com vestuário, fato, Cara humana, Falar em público&#10;&#10;Descrição gerada automaticamente">
            <a:extLst>
              <a:ext uri="{FF2B5EF4-FFF2-40B4-BE49-F238E27FC236}">
                <a16:creationId xmlns:a16="http://schemas.microsoft.com/office/drawing/2014/main" id="{CA18A8D8-AE45-D5F9-76CD-B6A7F5816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5" t="15187" r="13276" b="791"/>
          <a:stretch/>
        </p:blipFill>
        <p:spPr>
          <a:xfrm>
            <a:off x="2109812" y="3180120"/>
            <a:ext cx="1474893" cy="14944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F3D67E68-F983-69F3-3A3E-6DD1638F4DF3}"/>
              </a:ext>
            </a:extLst>
          </p:cNvPr>
          <p:cNvSpPr/>
          <p:nvPr/>
        </p:nvSpPr>
        <p:spPr>
          <a:xfrm>
            <a:off x="1937708" y="4726274"/>
            <a:ext cx="1819100" cy="340519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Fábio Costa</a:t>
            </a:r>
          </a:p>
        </p:txBody>
      </p:sp>
      <p:pic>
        <p:nvPicPr>
          <p:cNvPr id="21" name="Picture 3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7EEE19BA-8BD4-FBE0-48BB-E4136031C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16" y="1040750"/>
            <a:ext cx="1842248" cy="1645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31">
            <a:extLst>
              <a:ext uri="{FF2B5EF4-FFF2-40B4-BE49-F238E27FC236}">
                <a16:creationId xmlns:a16="http://schemas.microsoft.com/office/drawing/2014/main" id="{BDF20483-47B2-56CD-B278-C2053B157373}"/>
              </a:ext>
            </a:extLst>
          </p:cNvPr>
          <p:cNvSpPr txBox="1"/>
          <p:nvPr/>
        </p:nvSpPr>
        <p:spPr>
          <a:xfrm>
            <a:off x="5229690" y="2686335"/>
            <a:ext cx="1819100" cy="36576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Pedro Manuel</a:t>
            </a:r>
          </a:p>
          <a:p>
            <a:pPr algn="ctr"/>
            <a:r>
              <a:rPr lang="en-US"/>
              <a:t> </a:t>
            </a:r>
          </a:p>
        </p:txBody>
      </p:sp>
      <p:pic>
        <p:nvPicPr>
          <p:cNvPr id="2" name="Imagem 1" descr="Uma imagem com Cara humana, pessoa, sorrir, livro&#10;&#10;Descrição gerada automaticamente">
            <a:extLst>
              <a:ext uri="{FF2B5EF4-FFF2-40B4-BE49-F238E27FC236}">
                <a16:creationId xmlns:a16="http://schemas.microsoft.com/office/drawing/2014/main" id="{C5F49B7C-9440-3D45-F9FC-701ED4A322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196" r="427" b="16084"/>
          <a:stretch/>
        </p:blipFill>
        <p:spPr>
          <a:xfrm>
            <a:off x="2058493" y="1158741"/>
            <a:ext cx="1561284" cy="14897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System description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6" name="CaixaDeTexto 10">
            <a:extLst>
              <a:ext uri="{FF2B5EF4-FFF2-40B4-BE49-F238E27FC236}">
                <a16:creationId xmlns:a16="http://schemas.microsoft.com/office/drawing/2014/main" id="{79681A94-1231-15A5-956A-E76DD9C27073}"/>
              </a:ext>
            </a:extLst>
          </p:cNvPr>
          <p:cNvSpPr txBox="1"/>
          <p:nvPr/>
        </p:nvSpPr>
        <p:spPr>
          <a:xfrm>
            <a:off x="1720521" y="2877906"/>
            <a:ext cx="5696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17: Layout of the hydrogen production, storage and transportation system</a:t>
            </a:r>
            <a:endParaRPr lang="pt-PT" sz="105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C4CDF-CA0B-BD67-4D30-592D6AE7E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21" y="1229851"/>
            <a:ext cx="5696745" cy="1648055"/>
          </a:xfrm>
          <a:prstGeom prst="rect">
            <a:avLst/>
          </a:prstGeom>
        </p:spPr>
      </p:pic>
      <p:sp>
        <p:nvSpPr>
          <p:cNvPr id="5" name="CaixaDeTexto 7">
            <a:extLst>
              <a:ext uri="{FF2B5EF4-FFF2-40B4-BE49-F238E27FC236}">
                <a16:creationId xmlns:a16="http://schemas.microsoft.com/office/drawing/2014/main" id="{34286483-5CD1-7CF4-B442-E1F4DE0E600F}"/>
              </a:ext>
            </a:extLst>
          </p:cNvPr>
          <p:cNvSpPr txBox="1"/>
          <p:nvPr/>
        </p:nvSpPr>
        <p:spPr>
          <a:xfrm>
            <a:off x="1720521" y="3802217"/>
            <a:ext cx="2740179" cy="461665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pt-PT" err="1"/>
              <a:t>Advanced</a:t>
            </a:r>
            <a:r>
              <a:rPr lang="pt-PT"/>
              <a:t> </a:t>
            </a:r>
            <a:r>
              <a:rPr lang="pt-PT" err="1"/>
              <a:t>Pressurized</a:t>
            </a:r>
            <a:r>
              <a:rPr lang="pt-PT"/>
              <a:t> </a:t>
            </a:r>
            <a:r>
              <a:rPr lang="pt-PT" err="1"/>
              <a:t>Water</a:t>
            </a:r>
            <a:r>
              <a:rPr lang="pt-PT"/>
              <a:t> (APWR)</a:t>
            </a:r>
          </a:p>
          <a:p>
            <a:r>
              <a:rPr lang="pt-PT" err="1"/>
              <a:t>High-Temperature</a:t>
            </a:r>
            <a:r>
              <a:rPr lang="pt-PT"/>
              <a:t> </a:t>
            </a:r>
            <a:r>
              <a:rPr lang="pt-PT" err="1"/>
              <a:t>Gas-Cooled</a:t>
            </a:r>
            <a:r>
              <a:rPr lang="pt-PT"/>
              <a:t> (HTGR)</a:t>
            </a:r>
            <a:endParaRPr lang="en-US"/>
          </a:p>
        </p:txBody>
      </p:sp>
      <p:sp>
        <p:nvSpPr>
          <p:cNvPr id="7" name="CaixaDeTexto 7">
            <a:extLst>
              <a:ext uri="{FF2B5EF4-FFF2-40B4-BE49-F238E27FC236}">
                <a16:creationId xmlns:a16="http://schemas.microsoft.com/office/drawing/2014/main" id="{8D21583F-BF89-394D-63C6-39381A7384A8}"/>
              </a:ext>
            </a:extLst>
          </p:cNvPr>
          <p:cNvSpPr txBox="1"/>
          <p:nvPr/>
        </p:nvSpPr>
        <p:spPr>
          <a:xfrm>
            <a:off x="4683304" y="3802216"/>
            <a:ext cx="274017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pt-PT" dirty="0" err="1"/>
              <a:t>Conventional</a:t>
            </a:r>
            <a:r>
              <a:rPr lang="pt-PT" dirty="0"/>
              <a:t> </a:t>
            </a: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(CE)</a:t>
            </a:r>
          </a:p>
          <a:p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(HTSE)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2BB34A-8587-D211-F8A7-90551264FBA4}"/>
              </a:ext>
            </a:extLst>
          </p:cNvPr>
          <p:cNvSpPr txBox="1"/>
          <p:nvPr/>
        </p:nvSpPr>
        <p:spPr>
          <a:xfrm>
            <a:off x="2647270" y="3306071"/>
            <a:ext cx="88668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100">
                <a:solidFill>
                  <a:srgbClr val="0F243E"/>
                </a:solidFill>
              </a:defRPr>
            </a:lvl1pPr>
          </a:lstStyle>
          <a:p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Reactors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11B765A7-4EE7-90D2-2E10-AF5A55D78E09}"/>
              </a:ext>
            </a:extLst>
          </p:cNvPr>
          <p:cNvSpPr txBox="1"/>
          <p:nvPr/>
        </p:nvSpPr>
        <p:spPr>
          <a:xfrm>
            <a:off x="5053749" y="3314185"/>
            <a:ext cx="1999288" cy="276999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pt-PT" b="1" dirty="0" err="1"/>
              <a:t>Electrolysis</a:t>
            </a:r>
            <a:r>
              <a:rPr lang="pt-PT" b="1" dirty="0"/>
              <a:t> </a:t>
            </a:r>
            <a:r>
              <a:rPr lang="pt-PT" b="1" dirty="0" err="1"/>
              <a:t>technologies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41694-0CD1-62CB-C293-874411CAA4F6}"/>
              </a:ext>
            </a:extLst>
          </p:cNvPr>
          <p:cNvSpPr txBox="1"/>
          <p:nvPr/>
        </p:nvSpPr>
        <p:spPr>
          <a:xfrm>
            <a:off x="-3107" y="4779877"/>
            <a:ext cx="60545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900">
                <a:solidFill>
                  <a:schemeClr val="bg2">
                    <a:lumMod val="50000"/>
                  </a:schemeClr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pt-PT" dirty="0"/>
              <a:t>A. A. </a:t>
            </a:r>
            <a:r>
              <a:rPr lang="pt-PT" dirty="0" err="1"/>
              <a:t>Alabbadi</a:t>
            </a:r>
            <a:r>
              <a:rPr lang="pt-PT" dirty="0"/>
              <a:t>, O. A. </a:t>
            </a:r>
            <a:r>
              <a:rPr lang="pt-PT" dirty="0" err="1"/>
              <a:t>Obaid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A. A. </a:t>
            </a:r>
            <a:r>
              <a:rPr lang="pt-PT" dirty="0" err="1"/>
              <a:t>AlZahrani</a:t>
            </a:r>
            <a:r>
              <a:rPr lang="pt-PT" dirty="0"/>
              <a:t>, “A </a:t>
            </a:r>
            <a:r>
              <a:rPr lang="pt-PT" dirty="0" err="1"/>
              <a:t>comparative</a:t>
            </a:r>
            <a:r>
              <a:rPr lang="pt-PT" dirty="0"/>
              <a:t> </a:t>
            </a:r>
            <a:r>
              <a:rPr lang="pt-PT" dirty="0" err="1"/>
              <a:t>economic</a:t>
            </a:r>
            <a:r>
              <a:rPr lang="pt-PT" dirty="0"/>
              <a:t> </a:t>
            </a: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nuclear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production</a:t>
            </a:r>
            <a:r>
              <a:rPr lang="pt-PT" dirty="0"/>
              <a:t>, </a:t>
            </a:r>
            <a:r>
              <a:rPr lang="pt-PT" dirty="0" err="1"/>
              <a:t>storage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transportation</a:t>
            </a:r>
            <a:r>
              <a:rPr lang="pt-PT" dirty="0"/>
              <a:t>,” </a:t>
            </a:r>
            <a:r>
              <a:rPr lang="pt-PT" dirty="0" err="1"/>
              <a:t>International</a:t>
            </a:r>
            <a:r>
              <a:rPr lang="pt-PT" dirty="0"/>
              <a:t> </a:t>
            </a:r>
            <a:r>
              <a:rPr lang="pt-PT" dirty="0" err="1"/>
              <a:t>Journal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, vol. 54, pp. 849–863,2024</a:t>
            </a:r>
          </a:p>
        </p:txBody>
      </p:sp>
    </p:spTree>
    <p:extLst>
      <p:ext uri="{BB962C8B-B14F-4D97-AF65-F5344CB8AC3E}">
        <p14:creationId xmlns:p14="http://schemas.microsoft.com/office/powerpoint/2010/main" val="427756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Results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FF02B-8D4B-2008-BC56-322AAC90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504"/>
            <a:ext cx="5178318" cy="2451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2A6884-C623-375A-30D7-A6B6EA5F29CD}"/>
              </a:ext>
            </a:extLst>
          </p:cNvPr>
          <p:cNvSpPr/>
          <p:nvPr/>
        </p:nvSpPr>
        <p:spPr>
          <a:xfrm>
            <a:off x="1" y="2947307"/>
            <a:ext cx="5178318" cy="10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C699C3-E73F-9D5F-4950-0500BC0640CB}"/>
              </a:ext>
            </a:extLst>
          </p:cNvPr>
          <p:cNvSpPr/>
          <p:nvPr/>
        </p:nvSpPr>
        <p:spPr>
          <a:xfrm>
            <a:off x="0" y="1887892"/>
            <a:ext cx="5178318" cy="10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E1FAC6-0FAC-F5C8-AC14-43D36AAE4881}"/>
              </a:ext>
            </a:extLst>
          </p:cNvPr>
          <p:cNvSpPr/>
          <p:nvPr/>
        </p:nvSpPr>
        <p:spPr>
          <a:xfrm>
            <a:off x="4751613" y="1770419"/>
            <a:ext cx="426703" cy="10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485D0813-2BDF-1901-BA9E-7B6341564FCD}"/>
              </a:ext>
            </a:extLst>
          </p:cNvPr>
          <p:cNvSpPr txBox="1"/>
          <p:nvPr/>
        </p:nvSpPr>
        <p:spPr>
          <a:xfrm>
            <a:off x="0" y="3908751"/>
            <a:ext cx="51783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18: Nuclear hydrogen production parameters for 4 cases</a:t>
            </a:r>
            <a:endParaRPr lang="pt-PT" sz="9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C1363-3B85-7D6A-AD67-2A508261F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623" y="1746085"/>
            <a:ext cx="3835055" cy="1651329"/>
          </a:xfrm>
          <a:prstGeom prst="rect">
            <a:avLst/>
          </a:prstGeom>
        </p:spPr>
      </p:pic>
      <p:sp>
        <p:nvSpPr>
          <p:cNvPr id="8" name="CaixaDeTexto 10">
            <a:extLst>
              <a:ext uri="{FF2B5EF4-FFF2-40B4-BE49-F238E27FC236}">
                <a16:creationId xmlns:a16="http://schemas.microsoft.com/office/drawing/2014/main" id="{F1314F11-12D8-A6AE-22C2-06A6DCAB1228}"/>
              </a:ext>
            </a:extLst>
          </p:cNvPr>
          <p:cNvSpPr txBox="1"/>
          <p:nvPr/>
        </p:nvSpPr>
        <p:spPr>
          <a:xfrm>
            <a:off x="5178317" y="3458344"/>
            <a:ext cx="3926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19: Hydrogen production cost for the different cases and storage options</a:t>
            </a:r>
            <a:endParaRPr lang="pt-PT" sz="9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33699-CADA-288E-6E97-D79100DE1DB8}"/>
              </a:ext>
            </a:extLst>
          </p:cNvPr>
          <p:cNvSpPr txBox="1"/>
          <p:nvPr/>
        </p:nvSpPr>
        <p:spPr>
          <a:xfrm>
            <a:off x="-3107" y="4779877"/>
            <a:ext cx="60545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900">
                <a:solidFill>
                  <a:schemeClr val="bg2">
                    <a:lumMod val="50000"/>
                  </a:schemeClr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pt-PT" dirty="0"/>
              <a:t>A. A. </a:t>
            </a:r>
            <a:r>
              <a:rPr lang="pt-PT" dirty="0" err="1"/>
              <a:t>Alabbadi</a:t>
            </a:r>
            <a:r>
              <a:rPr lang="pt-PT" dirty="0"/>
              <a:t>, O. A. </a:t>
            </a:r>
            <a:r>
              <a:rPr lang="pt-PT" dirty="0" err="1"/>
              <a:t>Obaid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A. A. </a:t>
            </a:r>
            <a:r>
              <a:rPr lang="pt-PT" dirty="0" err="1"/>
              <a:t>AlZahrani</a:t>
            </a:r>
            <a:r>
              <a:rPr lang="pt-PT" dirty="0"/>
              <a:t>, “A </a:t>
            </a:r>
            <a:r>
              <a:rPr lang="pt-PT" dirty="0" err="1"/>
              <a:t>comparative</a:t>
            </a:r>
            <a:r>
              <a:rPr lang="pt-PT" dirty="0"/>
              <a:t> </a:t>
            </a:r>
            <a:r>
              <a:rPr lang="pt-PT" dirty="0" err="1"/>
              <a:t>economic</a:t>
            </a:r>
            <a:r>
              <a:rPr lang="pt-PT" dirty="0"/>
              <a:t> </a:t>
            </a: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nuclear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production</a:t>
            </a:r>
            <a:r>
              <a:rPr lang="pt-PT" dirty="0"/>
              <a:t>, </a:t>
            </a:r>
            <a:r>
              <a:rPr lang="pt-PT" dirty="0" err="1"/>
              <a:t>storage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transportation</a:t>
            </a:r>
            <a:r>
              <a:rPr lang="pt-PT" dirty="0"/>
              <a:t>,” </a:t>
            </a:r>
            <a:r>
              <a:rPr lang="pt-PT" dirty="0" err="1"/>
              <a:t>International</a:t>
            </a:r>
            <a:r>
              <a:rPr lang="pt-PT" dirty="0"/>
              <a:t> </a:t>
            </a:r>
            <a:r>
              <a:rPr lang="pt-PT" dirty="0" err="1"/>
              <a:t>Journal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, vol. 54, pp. 849–863,2024</a:t>
            </a:r>
          </a:p>
        </p:txBody>
      </p:sp>
    </p:spTree>
    <p:extLst>
      <p:ext uri="{BB962C8B-B14F-4D97-AF65-F5344CB8AC3E}">
        <p14:creationId xmlns:p14="http://schemas.microsoft.com/office/powerpoint/2010/main" val="92519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Results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951C3-ADAE-728F-EC70-0AE5C319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12" y="1414301"/>
            <a:ext cx="5201376" cy="2314898"/>
          </a:xfrm>
          <a:prstGeom prst="rect">
            <a:avLst/>
          </a:prstGeom>
        </p:spPr>
      </p:pic>
      <p:sp>
        <p:nvSpPr>
          <p:cNvPr id="5" name="CaixaDeTexto 10">
            <a:extLst>
              <a:ext uri="{FF2B5EF4-FFF2-40B4-BE49-F238E27FC236}">
                <a16:creationId xmlns:a16="http://schemas.microsoft.com/office/drawing/2014/main" id="{080A0E05-2E66-FE59-8D2E-161C366BFBBD}"/>
              </a:ext>
            </a:extLst>
          </p:cNvPr>
          <p:cNvSpPr txBox="1"/>
          <p:nvPr/>
        </p:nvSpPr>
        <p:spPr>
          <a:xfrm>
            <a:off x="1971312" y="3887306"/>
            <a:ext cx="520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20: Distribution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 hydrogen production cost for the different cases</a:t>
            </a:r>
            <a:endParaRPr lang="pt-PT" sz="10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85419-9FF7-8171-6F0D-8C9B4F256452}"/>
              </a:ext>
            </a:extLst>
          </p:cNvPr>
          <p:cNvSpPr txBox="1"/>
          <p:nvPr/>
        </p:nvSpPr>
        <p:spPr>
          <a:xfrm>
            <a:off x="-3107" y="4779877"/>
            <a:ext cx="60545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900">
                <a:solidFill>
                  <a:schemeClr val="bg2">
                    <a:lumMod val="50000"/>
                  </a:schemeClr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pt-PT" dirty="0"/>
              <a:t>A. A. </a:t>
            </a:r>
            <a:r>
              <a:rPr lang="pt-PT" dirty="0" err="1"/>
              <a:t>Alabbadi</a:t>
            </a:r>
            <a:r>
              <a:rPr lang="pt-PT" dirty="0"/>
              <a:t>, O. A. </a:t>
            </a:r>
            <a:r>
              <a:rPr lang="pt-PT" dirty="0" err="1"/>
              <a:t>Obaid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A. A. </a:t>
            </a:r>
            <a:r>
              <a:rPr lang="pt-PT" dirty="0" err="1"/>
              <a:t>AlZahrani</a:t>
            </a:r>
            <a:r>
              <a:rPr lang="pt-PT" dirty="0"/>
              <a:t>, “A </a:t>
            </a:r>
            <a:r>
              <a:rPr lang="pt-PT" dirty="0" err="1"/>
              <a:t>comparative</a:t>
            </a:r>
            <a:r>
              <a:rPr lang="pt-PT" dirty="0"/>
              <a:t> </a:t>
            </a:r>
            <a:r>
              <a:rPr lang="pt-PT" dirty="0" err="1"/>
              <a:t>economic</a:t>
            </a:r>
            <a:r>
              <a:rPr lang="pt-PT" dirty="0"/>
              <a:t> </a:t>
            </a: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nuclear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production</a:t>
            </a:r>
            <a:r>
              <a:rPr lang="pt-PT" dirty="0"/>
              <a:t>, </a:t>
            </a:r>
            <a:r>
              <a:rPr lang="pt-PT" dirty="0" err="1"/>
              <a:t>storage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transportation</a:t>
            </a:r>
            <a:r>
              <a:rPr lang="pt-PT" dirty="0"/>
              <a:t>,” </a:t>
            </a:r>
            <a:r>
              <a:rPr lang="pt-PT" dirty="0" err="1"/>
              <a:t>International</a:t>
            </a:r>
            <a:r>
              <a:rPr lang="pt-PT" dirty="0"/>
              <a:t> </a:t>
            </a:r>
            <a:r>
              <a:rPr lang="pt-PT" dirty="0" err="1"/>
              <a:t>Journal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, vol. 54, pp. 849–863,2024</a:t>
            </a:r>
          </a:p>
        </p:txBody>
      </p:sp>
    </p:spTree>
    <p:extLst>
      <p:ext uri="{BB962C8B-B14F-4D97-AF65-F5344CB8AC3E}">
        <p14:creationId xmlns:p14="http://schemas.microsoft.com/office/powerpoint/2010/main" val="18384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453BAA-3D27-DECA-7A9D-81E6DC8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CB76F-3F7C-7B12-B6B5-1C6FEFDA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610"/>
            <a:ext cx="5029200" cy="2177328"/>
          </a:xfrm>
          <a:prstGeom prst="rect">
            <a:avLst/>
          </a:prstGeom>
        </p:spPr>
      </p:pic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B0E3B38A-5173-EAA3-C23A-237FC3DED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Results</a:t>
            </a:r>
            <a:endParaRPr lang="en-US"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00F99DB6-D55D-7C4A-9C5A-51272DDAE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A6884-C623-375A-30D7-A6B6EA5F29CD}"/>
              </a:ext>
            </a:extLst>
          </p:cNvPr>
          <p:cNvSpPr/>
          <p:nvPr/>
        </p:nvSpPr>
        <p:spPr>
          <a:xfrm>
            <a:off x="-1" y="2930849"/>
            <a:ext cx="5178318" cy="10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485D0813-2BDF-1901-BA9E-7B6341564FCD}"/>
              </a:ext>
            </a:extLst>
          </p:cNvPr>
          <p:cNvSpPr txBox="1"/>
          <p:nvPr/>
        </p:nvSpPr>
        <p:spPr>
          <a:xfrm>
            <a:off x="0" y="3869970"/>
            <a:ext cx="51783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21: Hydrogen production by electrolysis using different energy sources</a:t>
            </a:r>
            <a:endParaRPr lang="pt-PT" sz="9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5D482-07B7-6030-2EDA-4F7CC3F30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95" y="1558611"/>
            <a:ext cx="3793013" cy="2177328"/>
          </a:xfrm>
          <a:prstGeom prst="rect">
            <a:avLst/>
          </a:prstGeom>
        </p:spPr>
      </p:pic>
      <p:sp>
        <p:nvSpPr>
          <p:cNvPr id="8" name="CaixaDeTexto 10">
            <a:extLst>
              <a:ext uri="{FF2B5EF4-FFF2-40B4-BE49-F238E27FC236}">
                <a16:creationId xmlns:a16="http://schemas.microsoft.com/office/drawing/2014/main" id="{EC757321-23C4-F14C-6F46-7C960F43B307}"/>
              </a:ext>
            </a:extLst>
          </p:cNvPr>
          <p:cNvSpPr txBox="1"/>
          <p:nvPr/>
        </p:nvSpPr>
        <p:spPr>
          <a:xfrm>
            <a:off x="5187396" y="3855316"/>
            <a:ext cx="3793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22: Hydrogen production cost for the different sources</a:t>
            </a:r>
            <a:endParaRPr lang="pt-PT" sz="9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971E7-8DF3-137E-94D6-B4217CBB14C0}"/>
              </a:ext>
            </a:extLst>
          </p:cNvPr>
          <p:cNvSpPr txBox="1"/>
          <p:nvPr/>
        </p:nvSpPr>
        <p:spPr>
          <a:xfrm>
            <a:off x="-3107" y="4779877"/>
            <a:ext cx="60545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Font typeface="Arial" panose="020B0604020202020204" pitchFamily="34" charset="0"/>
              <a:buNone/>
              <a:defRPr sz="900">
                <a:solidFill>
                  <a:schemeClr val="bg2">
                    <a:lumMod val="50000"/>
                  </a:schemeClr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pt-PT" dirty="0"/>
              <a:t>A. A. </a:t>
            </a:r>
            <a:r>
              <a:rPr lang="pt-PT" dirty="0" err="1"/>
              <a:t>Alabbadi</a:t>
            </a:r>
            <a:r>
              <a:rPr lang="pt-PT" dirty="0"/>
              <a:t>, O. A. </a:t>
            </a:r>
            <a:r>
              <a:rPr lang="pt-PT" dirty="0" err="1"/>
              <a:t>Obaid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A. A. </a:t>
            </a:r>
            <a:r>
              <a:rPr lang="pt-PT" dirty="0" err="1"/>
              <a:t>AlZahrani</a:t>
            </a:r>
            <a:r>
              <a:rPr lang="pt-PT" dirty="0"/>
              <a:t>, “A </a:t>
            </a:r>
            <a:r>
              <a:rPr lang="pt-PT" dirty="0" err="1"/>
              <a:t>comparative</a:t>
            </a:r>
            <a:r>
              <a:rPr lang="pt-PT" dirty="0"/>
              <a:t> </a:t>
            </a:r>
            <a:r>
              <a:rPr lang="pt-PT" dirty="0" err="1"/>
              <a:t>economic</a:t>
            </a:r>
            <a:r>
              <a:rPr lang="pt-PT" dirty="0"/>
              <a:t> </a:t>
            </a: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nuclear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production</a:t>
            </a:r>
            <a:r>
              <a:rPr lang="pt-PT" dirty="0"/>
              <a:t>, </a:t>
            </a:r>
            <a:r>
              <a:rPr lang="pt-PT" dirty="0" err="1"/>
              <a:t>storage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transportation</a:t>
            </a:r>
            <a:r>
              <a:rPr lang="pt-PT" dirty="0"/>
              <a:t>,” </a:t>
            </a:r>
            <a:r>
              <a:rPr lang="pt-PT" dirty="0" err="1"/>
              <a:t>International</a:t>
            </a:r>
            <a:r>
              <a:rPr lang="pt-PT" dirty="0"/>
              <a:t> </a:t>
            </a:r>
            <a:r>
              <a:rPr lang="pt-PT" dirty="0" err="1"/>
              <a:t>Journal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Hydrogen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, vol. 54, pp. 849–863,2024</a:t>
            </a:r>
          </a:p>
        </p:txBody>
      </p:sp>
    </p:spTree>
    <p:extLst>
      <p:ext uri="{BB962C8B-B14F-4D97-AF65-F5344CB8AC3E}">
        <p14:creationId xmlns:p14="http://schemas.microsoft.com/office/powerpoint/2010/main" val="302528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64E72ACF-D3E8-20B8-081F-AAB30C83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2EF6F85-1A9E-D25E-B42C-67C4953453CC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A768B124-EE33-5869-4486-1D74B0EAB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Future Perspective</a:t>
            </a:r>
            <a:endParaRPr sz="33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54BF28AE-BC75-962D-9D6C-A8A1D8C55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BAF91DC4-06E3-1ECC-5093-DECB0ECDB8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254A498-411F-BB1E-B5CE-C41569FAAD48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and Advantages, Nuclear Hydrogen Demonstration Projects</a:t>
            </a:r>
            <a:endParaRPr lang="pt-PT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59AB39-0E55-2BAC-D403-5A58A5C227FE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6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EEB762-E8D2-73DD-D743-F5A16F90F14E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6A2A126E-9DC6-CF79-7932-C66335F2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>
            <a:extLst>
              <a:ext uri="{FF2B5EF4-FFF2-40B4-BE49-F238E27FC236}">
                <a16:creationId xmlns:a16="http://schemas.microsoft.com/office/drawing/2014/main" id="{463C668F-2035-3E02-9192-C1CD727C1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and Advantages</a:t>
            </a:r>
            <a:endParaRPr sz="240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2B0710F4-F337-8EFF-1C61-8FD270EDAEA8}"/>
              </a:ext>
            </a:extLst>
          </p:cNvPr>
          <p:cNvSpPr txBox="1"/>
          <p:nvPr/>
        </p:nvSpPr>
        <p:spPr>
          <a:xfrm>
            <a:off x="0" y="4743421"/>
            <a:ext cx="358278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ICAN. (n.d.). </a:t>
            </a:r>
            <a:r>
              <a:rPr lang="en-US" sz="700" i="1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n-US" sz="700" i="1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700" i="1" err="1">
                <a:solidFill>
                  <a:schemeClr val="bg2">
                    <a:lumMod val="50000"/>
                  </a:schemeClr>
                </a:solidFill>
              </a:rPr>
              <a:t>road</a:t>
            </a:r>
            <a:r>
              <a:rPr lang="en-US" sz="700" i="1">
                <a:solidFill>
                  <a:schemeClr val="bg2">
                    <a:lumMod val="50000"/>
                  </a:schemeClr>
                </a:solidFill>
              </a:rPr>
              <a:t> to a </a:t>
            </a:r>
            <a:r>
              <a:rPr lang="en-US" sz="700" i="1" err="1">
                <a:solidFill>
                  <a:schemeClr val="bg2">
                    <a:lumMod val="50000"/>
                  </a:schemeClr>
                </a:solidFill>
              </a:rPr>
              <a:t>world</a:t>
            </a:r>
            <a:r>
              <a:rPr lang="en-US" sz="700" i="1">
                <a:solidFill>
                  <a:schemeClr val="bg2">
                    <a:lumMod val="50000"/>
                  </a:schemeClr>
                </a:solidFill>
              </a:rPr>
              <a:t> free </a:t>
            </a:r>
            <a:r>
              <a:rPr lang="en-US" sz="700" i="1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en-US" sz="700" i="1">
                <a:solidFill>
                  <a:schemeClr val="bg2">
                    <a:lumMod val="50000"/>
                  </a:schemeClr>
                </a:solidFill>
              </a:rPr>
              <a:t> nuclear </a:t>
            </a:r>
            <a:r>
              <a:rPr lang="en-US" sz="700" i="1" err="1">
                <a:solidFill>
                  <a:schemeClr val="bg2">
                    <a:lumMod val="50000"/>
                  </a:schemeClr>
                </a:solidFill>
              </a:rPr>
              <a:t>weapons</a:t>
            </a:r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700" err="1">
                <a:solidFill>
                  <a:schemeClr val="bg2">
                    <a:lumMod val="50000"/>
                  </a:schemeClr>
                </a:solidFill>
              </a:rPr>
              <a:t>International</a:t>
            </a:r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700" err="1">
                <a:solidFill>
                  <a:schemeClr val="bg2">
                    <a:lumMod val="50000"/>
                  </a:schemeClr>
                </a:solidFill>
              </a:rPr>
              <a:t>Campaign</a:t>
            </a:r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en-US" sz="700" err="1">
                <a:solidFill>
                  <a:schemeClr val="bg2">
                    <a:lumMod val="50000"/>
                  </a:schemeClr>
                </a:solidFill>
              </a:rPr>
              <a:t>Abolish</a:t>
            </a:r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 Nuclear </a:t>
            </a:r>
            <a:r>
              <a:rPr lang="en-US" sz="700" err="1">
                <a:solidFill>
                  <a:schemeClr val="bg2">
                    <a:lumMod val="50000"/>
                  </a:schemeClr>
                </a:solidFill>
              </a:rPr>
              <a:t>Weapons</a:t>
            </a:r>
            <a:endParaRPr lang="en-US" sz="7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6F21F33A-E8AF-73FA-9308-B8573DD4E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aphicFrame>
        <p:nvGraphicFramePr>
          <p:cNvPr id="4" name="Diagram 1">
            <a:extLst>
              <a:ext uri="{FF2B5EF4-FFF2-40B4-BE49-F238E27FC236}">
                <a16:creationId xmlns:a16="http://schemas.microsoft.com/office/drawing/2014/main" id="{F2247856-F676-449C-E1D0-676CB9D82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378761"/>
              </p:ext>
            </p:extLst>
          </p:nvPr>
        </p:nvGraphicFramePr>
        <p:xfrm>
          <a:off x="282728" y="1368905"/>
          <a:ext cx="3329391" cy="109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9C1DF141-37DC-EBB0-6AA5-E9FC2269B090}"/>
              </a:ext>
            </a:extLst>
          </p:cNvPr>
          <p:cNvSpPr txBox="1"/>
          <p:nvPr/>
        </p:nvSpPr>
        <p:spPr>
          <a:xfrm>
            <a:off x="82312" y="1138073"/>
            <a:ext cx="383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Main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Nuclear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endParaRPr lang="pt-PT" sz="1200" b="1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endParaRPr lang="pt-PT" sz="1200" b="1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7" name="Diagram 1">
            <a:extLst>
              <a:ext uri="{FF2B5EF4-FFF2-40B4-BE49-F238E27FC236}">
                <a16:creationId xmlns:a16="http://schemas.microsoft.com/office/drawing/2014/main" id="{8D2D2A1E-5761-F1CC-3868-F43F36A49C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105692"/>
              </p:ext>
            </p:extLst>
          </p:nvPr>
        </p:nvGraphicFramePr>
        <p:xfrm>
          <a:off x="141786" y="3012229"/>
          <a:ext cx="3830432" cy="109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8B17434-970C-06B0-EE74-279C667CD5CC}"/>
              </a:ext>
            </a:extLst>
          </p:cNvPr>
          <p:cNvSpPr txBox="1"/>
          <p:nvPr/>
        </p:nvSpPr>
        <p:spPr>
          <a:xfrm>
            <a:off x="141785" y="2639461"/>
            <a:ext cx="383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Main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Obstacles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Nuclear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2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endParaRPr lang="pt-PT" sz="1200" b="1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endParaRPr lang="pt-PT" sz="1200" b="1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026" name="Picture 2" descr="Nuclear Weapons History - ICAN">
            <a:extLst>
              <a:ext uri="{FF2B5EF4-FFF2-40B4-BE49-F238E27FC236}">
                <a16:creationId xmlns:a16="http://schemas.microsoft.com/office/drawing/2014/main" id="{53017219-AE1E-0CE0-30C8-65C841F8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950" y="2330262"/>
            <a:ext cx="2490653" cy="14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69634F-53B3-4582-F4ED-A4252F81C670}"/>
              </a:ext>
            </a:extLst>
          </p:cNvPr>
          <p:cNvSpPr txBox="1"/>
          <p:nvPr/>
        </p:nvSpPr>
        <p:spPr>
          <a:xfrm>
            <a:off x="4129814" y="3804368"/>
            <a:ext cx="5720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• Global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opinions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environmental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concerns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shape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nuclear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strategies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 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•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Varied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national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responses to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Fukushima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accident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 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• Pro-nuclear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arguments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focus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on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safety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climate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change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benefits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 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•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Anti-nuclear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protests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influence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policies,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especially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in </a:t>
            </a:r>
            <a:r>
              <a:rPr lang="pt-PT" sz="12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democracies</a:t>
            </a:r>
            <a:r>
              <a:rPr lang="pt-PT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B574CC0-D579-9AD6-8477-47C718B5272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312" t="73469" r="61799" b="7169"/>
          <a:stretch/>
        </p:blipFill>
        <p:spPr>
          <a:xfrm>
            <a:off x="6126677" y="1175921"/>
            <a:ext cx="1727200" cy="995910"/>
          </a:xfrm>
          <a:prstGeom prst="rect">
            <a:avLst/>
          </a:prstGeom>
          <a:solidFill>
            <a:schemeClr val="accent3"/>
          </a:solidFill>
          <a:ln w="1230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7" descr="Group of people with solid fill">
            <a:extLst>
              <a:ext uri="{FF2B5EF4-FFF2-40B4-BE49-F238E27FC236}">
                <a16:creationId xmlns:a16="http://schemas.microsoft.com/office/drawing/2014/main" id="{E8C74C0E-9CF7-44AD-56F2-655FE0C320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6555" y="1029025"/>
            <a:ext cx="1184223" cy="1184223"/>
          </a:xfrm>
          <a:prstGeom prst="rect">
            <a:avLst/>
          </a:prstGeom>
        </p:spPr>
      </p:pic>
      <p:pic>
        <p:nvPicPr>
          <p:cNvPr id="19" name="Graphic 9" descr="High voltage with solid fill">
            <a:extLst>
              <a:ext uri="{FF2B5EF4-FFF2-40B4-BE49-F238E27FC236}">
                <a16:creationId xmlns:a16="http://schemas.microsoft.com/office/drawing/2014/main" id="{A24BC68A-3287-7BDF-9D3C-C9C5343FB4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59777" y="1077947"/>
            <a:ext cx="1184223" cy="11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F017F31D-B988-C5A4-23D4-52E23A2B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D9150E4F-CA3C-30F9-37AB-F17C830C5B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Nuclear hydrogen demonstration projects</a:t>
            </a:r>
            <a:endParaRPr lang="en-US" sz="20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48EC2A69-C2C5-C619-38E0-2BA6BC9424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Imagem 2" descr="Uma imagem com mapa, atlas, texto&#10;&#10;Descrição gerada automaticamente">
            <a:extLst>
              <a:ext uri="{FF2B5EF4-FFF2-40B4-BE49-F238E27FC236}">
                <a16:creationId xmlns:a16="http://schemas.microsoft.com/office/drawing/2014/main" id="{473D1BE9-13F1-977E-7F2E-3AF1CBBB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04" y="1151485"/>
            <a:ext cx="6107985" cy="3299421"/>
          </a:xfrm>
          <a:prstGeom prst="rect">
            <a:avLst/>
          </a:prstGeom>
        </p:spPr>
      </p:pic>
      <p:sp>
        <p:nvSpPr>
          <p:cNvPr id="2" name="CaixaDeTexto 10">
            <a:extLst>
              <a:ext uri="{FF2B5EF4-FFF2-40B4-BE49-F238E27FC236}">
                <a16:creationId xmlns:a16="http://schemas.microsoft.com/office/drawing/2014/main" id="{FFDBC633-B746-54E3-1C7D-DB07FD699C60}"/>
              </a:ext>
            </a:extLst>
          </p:cNvPr>
          <p:cNvSpPr txBox="1"/>
          <p:nvPr/>
        </p:nvSpPr>
        <p:spPr>
          <a:xfrm>
            <a:off x="1263804" y="4450906"/>
            <a:ext cx="6107984" cy="23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 23: World map of Nuclear Hydrogen production projects</a:t>
            </a:r>
            <a:endParaRPr lang="pt-PT" sz="9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F017F31D-B988-C5A4-23D4-52E23A2B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D9150E4F-CA3C-30F9-37AB-F17C830C5B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Nuclear hydrogen demonstration projects</a:t>
            </a:r>
            <a:endParaRPr lang="en-US" sz="20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48EC2A69-C2C5-C619-38E0-2BA6BC9424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" name="Imagem 1" descr="Uma imagem com texto, vestuário, Trabalho, Equipamento médico&#10;&#10;Descrição gerada automaticamente">
            <a:extLst>
              <a:ext uri="{FF2B5EF4-FFF2-40B4-BE49-F238E27FC236}">
                <a16:creationId xmlns:a16="http://schemas.microsoft.com/office/drawing/2014/main" id="{A214D71A-16FD-A779-0295-5EB29F86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246" y="1076489"/>
            <a:ext cx="4704112" cy="36012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0F02D0-BCE3-D29B-C7FE-090707FD993E}"/>
              </a:ext>
            </a:extLst>
          </p:cNvPr>
          <p:cNvSpPr txBox="1"/>
          <p:nvPr/>
        </p:nvSpPr>
        <p:spPr>
          <a:xfrm>
            <a:off x="601249" y="310215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Using the High-Temperature Engineering Test Reactor (HTTR)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to establish HTGR technology and heat utilization technology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A040C5-FD3A-45B2-6254-00B96650E920}"/>
              </a:ext>
            </a:extLst>
          </p:cNvPr>
          <p:cNvSpPr txBox="1"/>
          <p:nvPr/>
        </p:nvSpPr>
        <p:spPr>
          <a:xfrm>
            <a:off x="601249" y="128593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ptos"/>
              </a:rPr>
              <a:t>Project created by the Japan Atomic Energy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B6D98-9FBB-FCF7-9B0F-12B057D4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29" y="1773253"/>
            <a:ext cx="2049060" cy="914759"/>
          </a:xfrm>
          <a:prstGeom prst="rect">
            <a:avLst/>
          </a:prstGeom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FB694795-E4BB-6338-9279-62848633A61F}"/>
              </a:ext>
            </a:extLst>
          </p:cNvPr>
          <p:cNvSpPr txBox="1"/>
          <p:nvPr/>
        </p:nvSpPr>
        <p:spPr>
          <a:xfrm>
            <a:off x="3914906" y="4701121"/>
            <a:ext cx="424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Fig 24: News from the Nikkei Asia, 2024, https://asia.nikkei.com/Business/Energy/Japan-eyes-hydrogen-production-using-next-gen-nuclear-reactor</a:t>
            </a:r>
            <a:endParaRPr lang="pt-PT" sz="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29DFF3C2-B601-F76D-D6D4-AACCE88C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6E54B20-D90A-8C1C-7C41-D976BE67F5DB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5FCA034D-13B6-CA78-F3DD-DEE01F8AA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Conclusion</a:t>
            </a:r>
            <a:endParaRPr sz="33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66381B14-0230-E3AA-A394-0F5BDD0D1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D800C1AA-B28B-933A-4766-C7E5B4ED87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0B6EB6-9FB3-2486-50F8-A560EBAD9C5A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and Potentials</a:t>
            </a:r>
            <a:endParaRPr lang="pt-PT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7585E3-1261-1C3F-B9A4-767D470359D0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7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791047-AE32-24B5-1165-EEC467887D34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4453324" y="339868"/>
            <a:ext cx="46908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dirty="0">
                <a:solidFill>
                  <a:schemeClr val="lt1"/>
                </a:solidFill>
              </a:rPr>
              <a:t>Conclusion</a:t>
            </a:r>
            <a:endParaRPr sz="3300" dirty="0">
              <a:solidFill>
                <a:schemeClr val="lt1"/>
              </a:solidFill>
            </a:endParaRPr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2">
                    <a:lumMod val="50000"/>
                  </a:schemeClr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pt-PT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CB77B-1AB9-AC5E-B8C3-7CA845E99423}"/>
              </a:ext>
            </a:extLst>
          </p:cNvPr>
          <p:cNvSpPr txBox="1"/>
          <p:nvPr/>
        </p:nvSpPr>
        <p:spPr>
          <a:xfrm>
            <a:off x="781347" y="161850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BFF005-E01A-7227-08D5-C48BA104EC0C}"/>
              </a:ext>
            </a:extLst>
          </p:cNvPr>
          <p:cNvSpPr txBox="1"/>
          <p:nvPr/>
        </p:nvSpPr>
        <p:spPr>
          <a:xfrm>
            <a:off x="1567160" y="3216916"/>
            <a:ext cx="60603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Combining nuclear and renewable energy systems to co-produce electricity and hydrogen will help meet market demand; </a:t>
            </a:r>
            <a:endParaRPr lang="pt-PT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1AD7DE-13EB-DABF-C582-8EEB145A8FD7}"/>
              </a:ext>
            </a:extLst>
          </p:cNvPr>
          <p:cNvSpPr txBox="1"/>
          <p:nvPr/>
        </p:nvSpPr>
        <p:spPr>
          <a:xfrm>
            <a:off x="1567160" y="1622843"/>
            <a:ext cx="59996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High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Temperature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Electrolysis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Thermochemical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processes are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most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promising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technologies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;</a:t>
            </a:r>
          </a:p>
        </p:txBody>
      </p:sp>
      <p:pic>
        <p:nvPicPr>
          <p:cNvPr id="5" name="Gráfico 4" descr="Proveta com preenchimento sólido">
            <a:extLst>
              <a:ext uri="{FF2B5EF4-FFF2-40B4-BE49-F238E27FC236}">
                <a16:creationId xmlns:a16="http://schemas.microsoft.com/office/drawing/2014/main" id="{1194F3A6-A5FE-6F86-3618-41581F604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320" y="1525696"/>
            <a:ext cx="700088" cy="6465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C65B8E-A20B-6789-A6A2-523245992952}"/>
              </a:ext>
            </a:extLst>
          </p:cNvPr>
          <p:cNvSpPr txBox="1"/>
          <p:nvPr/>
        </p:nvSpPr>
        <p:spPr>
          <a:xfrm>
            <a:off x="1567160" y="2312157"/>
            <a:ext cx="56128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 production of hydrogen using nuclear energy should be specifically mentioned in hydrogen plans as a zero-carbon pathway, with defined targets and indications for its achievement;</a:t>
            </a:r>
            <a:endParaRPr lang="pt-PT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8C39E9AD-DC55-40D1-0358-5FBEEA16D273}"/>
              </a:ext>
            </a:extLst>
          </p:cNvPr>
          <p:cNvSpPr txBox="1"/>
          <p:nvPr/>
        </p:nvSpPr>
        <p:spPr>
          <a:xfrm>
            <a:off x="1567160" y="3963271"/>
            <a:ext cx="60603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We need to accept that nuclear is a reality and should take advantage of that to decarbonize other sectors.</a:t>
            </a:r>
            <a:endParaRPr lang="pt-PT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4B3C024F-D1E7-B73C-3742-D709222F1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93" y="3241256"/>
            <a:ext cx="462341" cy="46234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993C443A-29A0-2674-DCCB-8CC3A960A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646" y="3908247"/>
            <a:ext cx="591486" cy="591486"/>
          </a:xfrm>
          <a:prstGeom prst="rect">
            <a:avLst/>
          </a:prstGeom>
        </p:spPr>
      </p:pic>
      <p:pic>
        <p:nvPicPr>
          <p:cNvPr id="13" name="Graphic 12" descr="Exponential Graph with solid fill">
            <a:extLst>
              <a:ext uri="{FF2B5EF4-FFF2-40B4-BE49-F238E27FC236}">
                <a16:creationId xmlns:a16="http://schemas.microsoft.com/office/drawing/2014/main" id="{757F460B-B2BF-A6A1-7E3D-85D189C0E5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855" y="2467230"/>
            <a:ext cx="532277" cy="532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F381BD66-BDE2-4A5F-0FF0-70E08BDD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75F3312A-510E-25F3-1368-FE4446368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Agenda</a:t>
            </a:r>
            <a:endParaRPr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A935DB70-5403-4476-43C2-71A5650B76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2" name="Diagram 3">
            <a:extLst>
              <a:ext uri="{FF2B5EF4-FFF2-40B4-BE49-F238E27FC236}">
                <a16:creationId xmlns:a16="http://schemas.microsoft.com/office/drawing/2014/main" id="{735B59CD-2C92-C8CD-B0EC-CA02E061F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079025"/>
              </p:ext>
            </p:extLst>
          </p:nvPr>
        </p:nvGraphicFramePr>
        <p:xfrm>
          <a:off x="-1828560" y="1040750"/>
          <a:ext cx="8051800" cy="3781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4" name="Picture 2" descr="Low-cost hydrogen production from nuclear energy">
            <a:extLst>
              <a:ext uri="{FF2B5EF4-FFF2-40B4-BE49-F238E27FC236}">
                <a16:creationId xmlns:a16="http://schemas.microsoft.com/office/drawing/2014/main" id="{83466B62-38A4-96E1-BAFD-585E645E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" t="4420" r="1953" b="12733"/>
          <a:stretch/>
        </p:blipFill>
        <p:spPr bwMode="auto">
          <a:xfrm>
            <a:off x="4904509" y="2119570"/>
            <a:ext cx="4132613" cy="19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5B9AAC5-D33E-A9DC-8D35-FC892E4CC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173" y="4139834"/>
            <a:ext cx="259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Fig1: Schematic of Nuclear H</a:t>
            </a:r>
            <a:r>
              <a:rPr lang="en-US" altLang="en-US" sz="1000" baseline="-25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en-US" altLang="en-U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production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75F4F3-A2A7-A3CA-6F7B-7CC71EA52BD0}"/>
              </a:ext>
            </a:extLst>
          </p:cNvPr>
          <p:cNvSpPr/>
          <p:nvPr/>
        </p:nvSpPr>
        <p:spPr>
          <a:xfrm>
            <a:off x="1668005" y="2460238"/>
            <a:ext cx="1220161" cy="117995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Imagem 4" descr="Uma imagem com relógio, captura de ecrã, design&#10;&#10;Descrição gerada automaticamente">
            <a:extLst>
              <a:ext uri="{FF2B5EF4-FFF2-40B4-BE49-F238E27FC236}">
                <a16:creationId xmlns:a16="http://schemas.microsoft.com/office/drawing/2014/main" id="{6B85567B-441F-11C6-8887-2F5B483F3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3744" y="2448188"/>
            <a:ext cx="1106781" cy="11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0EFEB8-4748-4600-8B3D-52D0FDDE7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30EFEB8-4748-4600-8B3D-52D0FDDE7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0EFEB8-4748-4600-8B3D-52D0FDDE7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graphicEl>
                                              <a:dgm id="{030EFEB8-4748-4600-8B3D-52D0FDDE7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9367F2-FA3D-4B75-A992-681EB832E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C29367F2-FA3D-4B75-A992-681EB832E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C29367F2-FA3D-4B75-A992-681EB832E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C29367F2-FA3D-4B75-A992-681EB832E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7CD0C5-9547-423A-91E5-1F5D25E69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187CD0C5-9547-423A-91E5-1F5D25E69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187CD0C5-9547-423A-91E5-1F5D25E69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187CD0C5-9547-423A-91E5-1F5D25E69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15206F-38D2-4A03-8B26-0A194890C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5315206F-38D2-4A03-8B26-0A194890C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5315206F-38D2-4A03-8B26-0A194890C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5315206F-38D2-4A03-8B26-0A194890C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9FE5E6-25B4-4F25-8085-14E6EF22A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999FE5E6-25B4-4F25-8085-14E6EF22A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999FE5E6-25B4-4F25-8085-14E6EF22A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999FE5E6-25B4-4F25-8085-14E6EF22A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D908E3-4311-4E53-BCCB-23FCEE604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54D908E3-4311-4E53-BCCB-23FCEE6049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54D908E3-4311-4E53-BCCB-23FCEE604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54D908E3-4311-4E53-BCCB-23FCEE604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538B1A-1A20-44F2-B7E5-2DCBF3AAE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graphicEl>
                                              <a:dgm id="{29538B1A-1A20-44F2-B7E5-2DCBF3AAE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29538B1A-1A20-44F2-B7E5-2DCBF3AAE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graphicEl>
                                              <a:dgm id="{29538B1A-1A20-44F2-B7E5-2DCBF3AAE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3AD1E7B-33AE-4CA4-81D9-33D616E5B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83AD1E7B-33AE-4CA4-81D9-33D616E5B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graphicEl>
                                              <a:dgm id="{83AD1E7B-33AE-4CA4-81D9-33D616E5B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graphicEl>
                                              <a:dgm id="{83AD1E7B-33AE-4CA4-81D9-33D616E5B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AA663C3-8504-4D95-8A30-7B95076E4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DAA663C3-8504-4D95-8A30-7B95076E4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graphicEl>
                                              <a:dgm id="{DAA663C3-8504-4D95-8A30-7B95076E4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graphicEl>
                                              <a:dgm id="{DAA663C3-8504-4D95-8A30-7B95076E4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3E8C09-079F-4FFA-95B0-D6AB9FB85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2F3E8C09-079F-4FFA-95B0-D6AB9FB85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graphicEl>
                                              <a:dgm id="{2F3E8C09-079F-4FFA-95B0-D6AB9FB85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graphicEl>
                                              <a:dgm id="{2F3E8C09-079F-4FFA-95B0-D6AB9FB85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0" y="976300"/>
            <a:ext cx="9144000" cy="3834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2226600" y="1780650"/>
            <a:ext cx="4690800" cy="15822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Thank you for </a:t>
            </a:r>
            <a:endParaRPr sz="4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your attention!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FA444-22AA-2693-1D49-C6CD5EE65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381" y="1157668"/>
            <a:ext cx="7655237" cy="4708981"/>
          </a:xfr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S. Fujiwara, S. Kasai, H.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Yamauchi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K.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Yamada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S.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Makino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K.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Matsunaga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M.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Yoshino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T.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Kameda,T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Ogawa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S.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Momma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E.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Hoashi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“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by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high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temperature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electrolysis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with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nuclearreactor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,”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Progress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in Nuclear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vol. 50, no. 2, pp. 422–426, 2008.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R.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Walker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P.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Sabharwall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J.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Hartvigsen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J. O’Brien, “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Comparative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review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productiontechnologies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for nuclear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hybrid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systems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,”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Progress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in Nuclear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vol. 123, p. 103317, 05 2020.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K. R.S. El-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Emam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“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International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collaboration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in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the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iaea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nuclear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program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forbenchmarking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heep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,”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International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Journal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vol. 42, pp. 3566–3571, 2017.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A. A.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Alabbadi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O. A.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Obaid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A. A.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AlZahrani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“A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comparative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economic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study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nuclear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storage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transportation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,”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International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Journal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vol. 54, pp. 849–863,2024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Incer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-Valverde, J.,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Korayem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A.,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Tsatsaronis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G., &amp;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Morosuk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, T. (2023). “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Colors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”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of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: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Definitions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carbon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intensity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.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Energy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Conversion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1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and</a:t>
            </a:r>
            <a:r>
              <a:rPr lang="pt-PT" sz="11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Management, 291, 117294. 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Global </a:t>
            </a:r>
            <a:r>
              <a:rPr lang="pt-PT" sz="11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hydrogen</a:t>
            </a: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11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pt-PT" sz="11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Net Zero </a:t>
            </a:r>
            <a:r>
              <a:rPr lang="pt-PT" sz="11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Scenario</a:t>
            </a: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, 2022-2050, </a:t>
            </a:r>
            <a:r>
              <a:rPr lang="pt-PT" sz="11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by</a:t>
            </a: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IEA in 2023, https://www.iea.org/data-and-statistics/charts/global-hydrogen-demand-in-the-net-zero-scenario-2022-2050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pt-PT" sz="11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IEA in 2023, https://www.iea.org/data-and-statistics/charts/global-hydrogen-demand-in-the-net-zero-scenario-2022-2050</a:t>
            </a: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1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114300" indent="0">
              <a:spcBef>
                <a:spcPts val="0"/>
              </a:spcBef>
              <a:buClr>
                <a:srgbClr val="000000"/>
              </a:buClr>
              <a:buNone/>
            </a:pPr>
            <a:endParaRPr lang="pt-PT" sz="14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Google Shape;225;p24">
            <a:extLst>
              <a:ext uri="{FF2B5EF4-FFF2-40B4-BE49-F238E27FC236}">
                <a16:creationId xmlns:a16="http://schemas.microsoft.com/office/drawing/2014/main" id="{85F366E2-7ECF-F4EB-57BA-CBE86F041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53324" y="339868"/>
            <a:ext cx="46908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dirty="0">
                <a:solidFill>
                  <a:schemeClr val="lt1"/>
                </a:solidFill>
              </a:rPr>
              <a:t>Bibliography</a:t>
            </a:r>
            <a:endParaRPr sz="33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3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88627982-AE83-C237-3498-3F50082C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1FC7414-175A-6666-B9FB-4D4C15868CCF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FE4931C0-B664-7C80-D65E-DDD719CBD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Introduction</a:t>
            </a:r>
            <a:endParaRPr sz="33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DF922BE6-292D-8420-7B1F-BBBF5111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D51DAC99-DBEB-7E8E-8F51-2CA1CC1B00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8830D2D-4F87-860C-9A26-C32AB0836F9B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Current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limate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ontext, Importance of H</a:t>
            </a:r>
            <a:r>
              <a:rPr lang="en-US" sz="1800" b="1" baseline="-25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Our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conomy, Introduction to Nuclear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</a:t>
            </a:r>
            <a:r>
              <a:rPr lang="en-US" sz="1800" b="1" baseline="-25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US" sz="1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055B88-3712-09BB-1831-83BEE4D5C414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1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649702-A57D-16F1-9214-7771A24A9B06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2EDD59B4-E5F1-DE5A-9FDB-46805E91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1BC9F380-30BA-6A9F-C5AA-546D83366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Introduction </a:t>
            </a:r>
            <a:endParaRPr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8BB194C8-C98A-4BAC-C6F2-2463091098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1975C5-DE69-97C9-BBB5-3043A0220498}"/>
              </a:ext>
            </a:extLst>
          </p:cNvPr>
          <p:cNvSpPr txBox="1"/>
          <p:nvPr/>
        </p:nvSpPr>
        <p:spPr>
          <a:xfrm>
            <a:off x="78428" y="1647567"/>
            <a:ext cx="5110977" cy="2693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As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such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the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demand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is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incresing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rapidly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according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to “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The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Global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Hydrogen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Review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”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from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2024,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the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Global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hydrogen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demand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reached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97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Mt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in 2023,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an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increase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of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2.5%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compared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to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The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disadvantage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being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that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almost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all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hydrogen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today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is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made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from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carbon-based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materials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,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with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significant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CO</a:t>
            </a:r>
            <a:r>
              <a:rPr lang="pt-PT" b="1" baseline="-25000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2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 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emissions</a:t>
            </a:r>
            <a:endParaRPr lang="pt-PT" b="1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500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So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we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need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to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make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a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shift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to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low-emission</a:t>
            </a:r>
            <a:r>
              <a:rPr lang="pt-PT" b="1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b="1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hydrogen</a:t>
            </a:r>
            <a:r>
              <a:rPr lang="pt-PT" dirty="0">
                <a:solidFill>
                  <a:srgbClr val="0F243E"/>
                </a:solidFill>
                <a:latin typeface="Aptos"/>
                <a:ea typeface="Roboto"/>
                <a:cs typeface="Roboto"/>
              </a:rPr>
              <a:t> </a:t>
            </a:r>
            <a:r>
              <a:rPr lang="pt-PT" dirty="0" err="1">
                <a:solidFill>
                  <a:srgbClr val="0F243E"/>
                </a:solidFill>
                <a:latin typeface="Aptos"/>
                <a:ea typeface="Roboto"/>
                <a:cs typeface="Roboto"/>
              </a:rPr>
              <a:t>production</a:t>
            </a:r>
            <a:endParaRPr lang="pt-PT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endParaRPr lang="pt-PT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0F243E"/>
              </a:solidFill>
              <a:latin typeface="Aptos"/>
              <a:ea typeface="Roboto"/>
              <a:cs typeface="Roboto"/>
            </a:endParaRPr>
          </a:p>
        </p:txBody>
      </p:sp>
      <p:pic>
        <p:nvPicPr>
          <p:cNvPr id="6" name="Imagem 5" descr="Uma imagem com texto, captura de ecrã, número, Gráfico&#10;&#10;Descrição gerada automaticamente">
            <a:extLst>
              <a:ext uri="{FF2B5EF4-FFF2-40B4-BE49-F238E27FC236}">
                <a16:creationId xmlns:a16="http://schemas.microsoft.com/office/drawing/2014/main" id="{9A77278D-D398-1BC9-B394-8D4617D67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07" y="1159727"/>
            <a:ext cx="3817062" cy="31808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6256E0A-22B5-E08D-16DF-83502AA38D8F}"/>
              </a:ext>
            </a:extLst>
          </p:cNvPr>
          <p:cNvSpPr txBox="1"/>
          <p:nvPr/>
        </p:nvSpPr>
        <p:spPr>
          <a:xfrm>
            <a:off x="-1" y="4734738"/>
            <a:ext cx="5189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i="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rPr>
              <a:t>IEA in 2023, https://www.iea.org/data-and-statistics/charts/global-hydrogen-demand-in-the-net-zero-scenario-2022-2050</a:t>
            </a:r>
          </a:p>
        </p:txBody>
      </p:sp>
      <p:sp>
        <p:nvSpPr>
          <p:cNvPr id="3" name="CaixaDeTexto 10">
            <a:extLst>
              <a:ext uri="{FF2B5EF4-FFF2-40B4-BE49-F238E27FC236}">
                <a16:creationId xmlns:a16="http://schemas.microsoft.com/office/drawing/2014/main" id="{6D5BAE9E-1247-4B91-696F-69BA0432F6C6}"/>
              </a:ext>
            </a:extLst>
          </p:cNvPr>
          <p:cNvSpPr txBox="1"/>
          <p:nvPr/>
        </p:nvSpPr>
        <p:spPr>
          <a:xfrm>
            <a:off x="5057324" y="4405493"/>
            <a:ext cx="4147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2: </a:t>
            </a:r>
            <a:r>
              <a:rPr lang="pt-PT" sz="10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Global </a:t>
            </a:r>
            <a:r>
              <a:rPr lang="pt-PT" sz="10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hydrogen</a:t>
            </a:r>
            <a:r>
              <a:rPr lang="pt-PT" sz="10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10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pt-PT" sz="10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pt-PT" sz="10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pt-PT" sz="10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Net Zero </a:t>
            </a:r>
            <a:r>
              <a:rPr lang="pt-PT" sz="10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Scenario</a:t>
            </a:r>
            <a:r>
              <a:rPr lang="pt-PT" sz="10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2022-2050</a:t>
            </a:r>
          </a:p>
        </p:txBody>
      </p:sp>
    </p:spTree>
    <p:extLst>
      <p:ext uri="{BB962C8B-B14F-4D97-AF65-F5344CB8AC3E}">
        <p14:creationId xmlns:p14="http://schemas.microsoft.com/office/powerpoint/2010/main" val="22548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37C7453C-91C0-0982-D65D-3E53F31F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3DC686-593B-9B79-4F13-2EAD2C546845}"/>
              </a:ext>
            </a:extLst>
          </p:cNvPr>
          <p:cNvSpPr/>
          <p:nvPr/>
        </p:nvSpPr>
        <p:spPr>
          <a:xfrm>
            <a:off x="-8405" y="964097"/>
            <a:ext cx="9152405" cy="22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A67EAA6D-2A42-07B0-BC6C-9EA7A41FA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Theoretical Fundamentals</a:t>
            </a:r>
            <a:endParaRPr sz="2800"/>
          </a:p>
        </p:txBody>
      </p:sp>
      <p:pic>
        <p:nvPicPr>
          <p:cNvPr id="2" name="Picture 2" descr="Economically Modelling the Viability of Nuclear Hydrogen Production">
            <a:extLst>
              <a:ext uri="{FF2B5EF4-FFF2-40B4-BE49-F238E27FC236}">
                <a16:creationId xmlns:a16="http://schemas.microsoft.com/office/drawing/2014/main" id="{6D7E1D15-22B9-61CD-F2A3-2DFE940EE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 b="7242"/>
          <a:stretch/>
        </p:blipFill>
        <p:spPr bwMode="auto">
          <a:xfrm>
            <a:off x="-8405" y="1616927"/>
            <a:ext cx="9144000" cy="3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7C3B8C5A-D655-4A29-1B66-02E5DB30E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EC0E53-1E27-A5AC-2FA3-0C42E9D9DB53}"/>
              </a:ext>
            </a:extLst>
          </p:cNvPr>
          <p:cNvSpPr/>
          <p:nvPr/>
        </p:nvSpPr>
        <p:spPr>
          <a:xfrm>
            <a:off x="1445560" y="1192030"/>
            <a:ext cx="7698440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Nuclear Energy</a:t>
            </a:r>
            <a:r>
              <a:rPr lang="pt-PT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8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</a:t>
            </a:r>
            <a:r>
              <a:rPr lang="pt-PT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n-US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255C13-0FDE-3024-73EE-2E5F02CD270A}"/>
              </a:ext>
            </a:extLst>
          </p:cNvPr>
          <p:cNvSpPr/>
          <p:nvPr/>
        </p:nvSpPr>
        <p:spPr>
          <a:xfrm>
            <a:off x="550490" y="1040750"/>
            <a:ext cx="882462" cy="11345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Arial"/>
              </a:rPr>
              <a:t>2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1A679D5-359F-0DD4-8FD1-DFC196C9D05B}"/>
              </a:ext>
            </a:extLst>
          </p:cNvPr>
          <p:cNvSpPr/>
          <p:nvPr/>
        </p:nvSpPr>
        <p:spPr>
          <a:xfrm>
            <a:off x="-8405" y="1192030"/>
            <a:ext cx="546287" cy="840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Hydrogen Colors</a:t>
            </a:r>
            <a:endParaRPr sz="3300"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51" y="1113831"/>
            <a:ext cx="7436497" cy="33689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09B83C-B264-8336-864E-D004389A5F8B}"/>
              </a:ext>
            </a:extLst>
          </p:cNvPr>
          <p:cNvSpPr/>
          <p:nvPr/>
        </p:nvSpPr>
        <p:spPr>
          <a:xfrm>
            <a:off x="3375103" y="916828"/>
            <a:ext cx="1122557" cy="1045788"/>
          </a:xfrm>
          <a:prstGeom prst="ellipse">
            <a:avLst/>
          </a:prstGeom>
          <a:noFill/>
          <a:ln w="60325">
            <a:solidFill>
              <a:srgbClr val="00AE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1DFEE41-9FF2-61B6-A122-C45664E877AB}"/>
                  </a:ext>
                </a:extLst>
              </p:cNvPr>
              <p:cNvSpPr txBox="1"/>
              <p:nvPr/>
            </p:nvSpPr>
            <p:spPr>
              <a:xfrm>
                <a:off x="2668513" y="2909389"/>
                <a:ext cx="1426464" cy="42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1100" i="1" kern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  <m:sSub>
                      <m:sSubPr>
                        <m:ctrlPr>
                          <a:rPr lang="pt-PT" sz="11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100" i="1" ker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pt-PT" sz="1100" i="1" ker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pt-PT" sz="1100" i="1" ker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↔</m:t>
                    </m:r>
                    <m:sSub>
                      <m:sSubPr>
                        <m:ctrlPr>
                          <a:rPr lang="pt-PT" sz="11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pt-PT" sz="11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PT" sz="1100" i="1" ker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pt-PT" sz="1100" i="1" ker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+2</m:t>
                        </m:r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pt-PT" sz="1100" i="1" ker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PT" sz="1100" kern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ptos" panose="020B00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pt-PT" sz="11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1DFEE41-9FF2-61B6-A122-C45664E8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513" y="2909389"/>
                <a:ext cx="1426464" cy="426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773E1E93-6A52-F837-6DFE-1D92FF2A743D}"/>
              </a:ext>
            </a:extLst>
          </p:cNvPr>
          <p:cNvSpPr txBox="1"/>
          <p:nvPr/>
        </p:nvSpPr>
        <p:spPr>
          <a:xfrm>
            <a:off x="0" y="4789438"/>
            <a:ext cx="55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Incer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-Valverde, J.,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Korayem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Tsatsaronis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G., &amp;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Morosuk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 (2023). “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Definitions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intensity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Management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291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117294</a:t>
            </a:r>
          </a:p>
        </p:txBody>
      </p:sp>
      <p:sp>
        <p:nvSpPr>
          <p:cNvPr id="5" name="CaixaDeTexto 10">
            <a:extLst>
              <a:ext uri="{FF2B5EF4-FFF2-40B4-BE49-F238E27FC236}">
                <a16:creationId xmlns:a16="http://schemas.microsoft.com/office/drawing/2014/main" id="{3D5269AC-EDC9-E8B9-8374-0095A6C931A4}"/>
              </a:ext>
            </a:extLst>
          </p:cNvPr>
          <p:cNvSpPr txBox="1"/>
          <p:nvPr/>
        </p:nvSpPr>
        <p:spPr>
          <a:xfrm>
            <a:off x="1331072" y="4472723"/>
            <a:ext cx="6481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3: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Colors</a:t>
            </a:r>
            <a:endParaRPr lang="pt-PT" sz="10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1916CDF9-4220-E0C5-73A4-9D26F849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>
            <a:extLst>
              <a:ext uri="{FF2B5EF4-FFF2-40B4-BE49-F238E27FC236}">
                <a16:creationId xmlns:a16="http://schemas.microsoft.com/office/drawing/2014/main" id="{561D9BF8-6B68-9BC0-EF62-A8F2B75B8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Hydrogen Colors</a:t>
            </a:r>
            <a:endParaRPr sz="330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CCDF556A-4E2D-0633-9BE6-55D0807054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Picture 1615262305" descr="Uma imagem com mapa, texto, atlas&#10;&#10;Descrição gerada automaticamente">
            <a:extLst>
              <a:ext uri="{FF2B5EF4-FFF2-40B4-BE49-F238E27FC236}">
                <a16:creationId xmlns:a16="http://schemas.microsoft.com/office/drawing/2014/main" id="{04B048CD-A974-BF94-FA99-DDF86C7FA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72" y="1280160"/>
            <a:ext cx="6481855" cy="3177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F394BB7-54D2-9860-5EEB-AD6B293E083A}"/>
              </a:ext>
            </a:extLst>
          </p:cNvPr>
          <p:cNvSpPr txBox="1"/>
          <p:nvPr/>
        </p:nvSpPr>
        <p:spPr>
          <a:xfrm>
            <a:off x="0" y="4789438"/>
            <a:ext cx="556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Incer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-Valverde, J.,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Korayem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Tsatsaronis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G., &amp;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Morosuk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 (2023). “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Definitions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intensity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70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Management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PT" sz="70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291</a:t>
            </a:r>
            <a:r>
              <a:rPr lang="pt-PT" sz="7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117294. </a:t>
            </a:r>
          </a:p>
        </p:txBody>
      </p:sp>
      <p:sp>
        <p:nvSpPr>
          <p:cNvPr id="5" name="CaixaDeTexto 10">
            <a:extLst>
              <a:ext uri="{FF2B5EF4-FFF2-40B4-BE49-F238E27FC236}">
                <a16:creationId xmlns:a16="http://schemas.microsoft.com/office/drawing/2014/main" id="{3DF2A534-4A09-C598-86C0-304B6D08F708}"/>
              </a:ext>
            </a:extLst>
          </p:cNvPr>
          <p:cNvSpPr txBox="1"/>
          <p:nvPr/>
        </p:nvSpPr>
        <p:spPr>
          <a:xfrm>
            <a:off x="1331072" y="4472723"/>
            <a:ext cx="6481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4: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Worldwide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plans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for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Hydrogen</a:t>
            </a:r>
            <a:r>
              <a:rPr lang="pt-PT" sz="10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10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production</a:t>
            </a:r>
            <a:endParaRPr lang="pt-PT" sz="1000" i="0" dirty="0">
              <a:solidFill>
                <a:schemeClr val="bg2">
                  <a:lumMod val="5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0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F3ED41A7-E679-209C-8356-EB60EA4D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>
            <a:extLst>
              <a:ext uri="{FF2B5EF4-FFF2-40B4-BE49-F238E27FC236}">
                <a16:creationId xmlns:a16="http://schemas.microsoft.com/office/drawing/2014/main" id="{0CDBB003-70E2-CE02-A68D-4BC2B8EAE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0700" y="389450"/>
            <a:ext cx="4683300" cy="651300"/>
          </a:xfrm>
          <a:prstGeom prst="rect">
            <a:avLst/>
          </a:prstGeom>
          <a:solidFill>
            <a:srgbClr val="00AEE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</a:rPr>
              <a:t>Nuclear Energy</a:t>
            </a:r>
            <a:endParaRPr sz="3300"/>
          </a:p>
        </p:txBody>
      </p:sp>
      <p:sp>
        <p:nvSpPr>
          <p:cNvPr id="71" name="Google Shape;71;p10">
            <a:extLst>
              <a:ext uri="{FF2B5EF4-FFF2-40B4-BE49-F238E27FC236}">
                <a16:creationId xmlns:a16="http://schemas.microsoft.com/office/drawing/2014/main" id="{6C7AD4FE-BE8E-8996-A37F-042FED9D00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" name="Imagem 3" descr="Uma imagem com texto, mapa, atlas&#10;&#10;Descrição gerada automaticamente">
            <a:extLst>
              <a:ext uri="{FF2B5EF4-FFF2-40B4-BE49-F238E27FC236}">
                <a16:creationId xmlns:a16="http://schemas.microsoft.com/office/drawing/2014/main" id="{24CE835E-A5E7-82CB-8639-2FB73457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953" y="1205754"/>
            <a:ext cx="4684093" cy="33064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B97C8C-8BB1-BADC-416C-86C1A5B4FEF0}"/>
              </a:ext>
            </a:extLst>
          </p:cNvPr>
          <p:cNvSpPr txBox="1"/>
          <p:nvPr/>
        </p:nvSpPr>
        <p:spPr>
          <a:xfrm>
            <a:off x="304799" y="1205867"/>
            <a:ext cx="1628079" cy="938719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F243E"/>
                </a:solidFill>
              </a:rPr>
              <a:t>Nuclear power generation has existed since the 1960s, seeing massive growth globally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B5F6A6-A3C5-BB10-9DD3-7AB027047DAD}"/>
              </a:ext>
            </a:extLst>
          </p:cNvPr>
          <p:cNvSpPr txBox="1"/>
          <p:nvPr/>
        </p:nvSpPr>
        <p:spPr>
          <a:xfrm>
            <a:off x="7211121" y="1903054"/>
            <a:ext cx="1628079" cy="600164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F243E"/>
                </a:solidFill>
              </a:rPr>
              <a:t>Nuclear power plants operate in 32 countries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6F37208-E0F6-9684-97E6-2D828BE66589}"/>
              </a:ext>
            </a:extLst>
          </p:cNvPr>
          <p:cNvSpPr txBox="1"/>
          <p:nvPr/>
        </p:nvSpPr>
        <p:spPr>
          <a:xfrm>
            <a:off x="7222353" y="3049004"/>
            <a:ext cx="1628079" cy="430887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rgbClr val="0F243E"/>
                </a:solidFill>
              </a:rPr>
              <a:t>Has a </a:t>
            </a:r>
            <a:r>
              <a:rPr lang="pt-PT" sz="1100" err="1">
                <a:solidFill>
                  <a:srgbClr val="0F243E"/>
                </a:solidFill>
              </a:rPr>
              <a:t>very</a:t>
            </a:r>
            <a:r>
              <a:rPr lang="pt-PT" sz="1100">
                <a:solidFill>
                  <a:srgbClr val="0F243E"/>
                </a:solidFill>
              </a:rPr>
              <a:t> </a:t>
            </a:r>
            <a:r>
              <a:rPr lang="pt-PT" sz="1100" err="1">
                <a:solidFill>
                  <a:srgbClr val="0F243E"/>
                </a:solidFill>
              </a:rPr>
              <a:t>high</a:t>
            </a:r>
            <a:r>
              <a:rPr lang="pt-PT" sz="1100">
                <a:solidFill>
                  <a:srgbClr val="0F243E"/>
                </a:solidFill>
              </a:rPr>
              <a:t> </a:t>
            </a:r>
            <a:r>
              <a:rPr lang="pt-PT" sz="1100" err="1">
                <a:solidFill>
                  <a:srgbClr val="0F243E"/>
                </a:solidFill>
              </a:rPr>
              <a:t>capacity</a:t>
            </a:r>
            <a:r>
              <a:rPr lang="pt-PT" sz="1100">
                <a:solidFill>
                  <a:srgbClr val="0F243E"/>
                </a:solidFill>
              </a:rPr>
              <a:t> </a:t>
            </a:r>
            <a:r>
              <a:rPr lang="pt-PT" sz="1100" err="1">
                <a:solidFill>
                  <a:srgbClr val="0F243E"/>
                </a:solidFill>
              </a:rPr>
              <a:t>factor</a:t>
            </a:r>
            <a:r>
              <a:rPr lang="en-US" sz="1100">
                <a:solidFill>
                  <a:srgbClr val="0F243E"/>
                </a:solidFill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62884A-D74F-E7EC-E5AE-1EDF80D4CF01}"/>
              </a:ext>
            </a:extLst>
          </p:cNvPr>
          <p:cNvSpPr txBox="1"/>
          <p:nvPr/>
        </p:nvSpPr>
        <p:spPr>
          <a:xfrm>
            <a:off x="304799" y="2515523"/>
            <a:ext cx="1628079" cy="430887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100" dirty="0" err="1">
                <a:solidFill>
                  <a:srgbClr val="0F243E"/>
                </a:solidFill>
              </a:rPr>
              <a:t>Its</a:t>
            </a:r>
            <a:r>
              <a:rPr lang="pt-PT" sz="1100" dirty="0">
                <a:solidFill>
                  <a:srgbClr val="0F243E"/>
                </a:solidFill>
              </a:rPr>
              <a:t> a </a:t>
            </a:r>
            <a:r>
              <a:rPr lang="pt-PT" sz="1100" dirty="0" err="1">
                <a:solidFill>
                  <a:srgbClr val="0F243E"/>
                </a:solidFill>
              </a:rPr>
              <a:t>baseload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energy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source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endParaRPr lang="en-US" sz="1100" dirty="0">
              <a:solidFill>
                <a:srgbClr val="0F243E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944A4F-4277-29EB-411C-2A12C93C9F06}"/>
              </a:ext>
            </a:extLst>
          </p:cNvPr>
          <p:cNvSpPr txBox="1"/>
          <p:nvPr/>
        </p:nvSpPr>
        <p:spPr>
          <a:xfrm>
            <a:off x="304798" y="3378473"/>
            <a:ext cx="1628079" cy="938719"/>
          </a:xfrm>
          <a:prstGeom prst="rect">
            <a:avLst/>
          </a:prstGeom>
          <a:solidFill>
            <a:schemeClr val="bg1"/>
          </a:solidFill>
          <a:ln>
            <a:solidFill>
              <a:srgbClr val="00AEE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100" dirty="0">
                <a:solidFill>
                  <a:srgbClr val="0F243E"/>
                </a:solidFill>
              </a:rPr>
              <a:t>No </a:t>
            </a:r>
            <a:r>
              <a:rPr lang="pt-PT" sz="1100" dirty="0" err="1">
                <a:solidFill>
                  <a:srgbClr val="0F243E"/>
                </a:solidFill>
              </a:rPr>
              <a:t>energy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source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is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completelly</a:t>
            </a:r>
            <a:r>
              <a:rPr lang="pt-PT" sz="1100" dirty="0">
                <a:solidFill>
                  <a:srgbClr val="0F243E"/>
                </a:solidFill>
              </a:rPr>
              <a:t> safe, </a:t>
            </a:r>
            <a:r>
              <a:rPr lang="pt-PT" sz="1100" dirty="0" err="1">
                <a:solidFill>
                  <a:srgbClr val="0F243E"/>
                </a:solidFill>
              </a:rPr>
              <a:t>but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there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have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been</a:t>
            </a:r>
            <a:r>
              <a:rPr lang="pt-PT" sz="1100" dirty="0">
                <a:solidFill>
                  <a:srgbClr val="0F243E"/>
                </a:solidFill>
              </a:rPr>
              <a:t> </a:t>
            </a:r>
            <a:r>
              <a:rPr lang="pt-PT" sz="1100" dirty="0" err="1">
                <a:solidFill>
                  <a:srgbClr val="0F243E"/>
                </a:solidFill>
              </a:rPr>
              <a:t>improvements</a:t>
            </a:r>
            <a:r>
              <a:rPr lang="pt-PT" sz="1100" dirty="0">
                <a:solidFill>
                  <a:srgbClr val="0F243E"/>
                </a:solidFill>
              </a:rPr>
              <a:t> in research</a:t>
            </a:r>
            <a:endParaRPr lang="en-US" sz="1100" dirty="0">
              <a:solidFill>
                <a:srgbClr val="0F243E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C5AD5E-15E2-C937-9287-6F376B38F533}"/>
              </a:ext>
            </a:extLst>
          </p:cNvPr>
          <p:cNvSpPr txBox="1"/>
          <p:nvPr/>
        </p:nvSpPr>
        <p:spPr>
          <a:xfrm>
            <a:off x="2185349" y="4503456"/>
            <a:ext cx="4684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Fig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5: Nuclear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Power</a:t>
            </a:r>
            <a:r>
              <a:rPr lang="pt-PT" sz="9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pt-PT" sz="900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Generation</a:t>
            </a:r>
            <a:r>
              <a:rPr lang="pt-PT" sz="9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pt-PT" sz="9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by</a:t>
            </a:r>
            <a:r>
              <a:rPr lang="pt-PT" sz="9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9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Our</a:t>
            </a:r>
            <a:r>
              <a:rPr lang="pt-PT" sz="9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900" i="0" dirty="0" err="1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World</a:t>
            </a:r>
            <a:r>
              <a:rPr lang="pt-PT" sz="900" i="0" dirty="0">
                <a:solidFill>
                  <a:schemeClr val="bg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 in Data for 2023</a:t>
            </a:r>
          </a:p>
        </p:txBody>
      </p:sp>
    </p:spTree>
    <p:extLst>
      <p:ext uri="{BB962C8B-B14F-4D97-AF65-F5344CB8AC3E}">
        <p14:creationId xmlns:p14="http://schemas.microsoft.com/office/powerpoint/2010/main" val="199331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5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Template-Powerpoint-IST_1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CCCCCC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</Words>
  <Application>Microsoft Office PowerPoint</Application>
  <PresentationFormat>On-screen Show (16:9)</PresentationFormat>
  <Paragraphs>205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Aptos</vt:lpstr>
      <vt:lpstr>Aptos Narrow</vt:lpstr>
      <vt:lpstr>Roboto</vt:lpstr>
      <vt:lpstr>Cambria Math</vt:lpstr>
      <vt:lpstr>Template-Powerpoint-IST_1</vt:lpstr>
      <vt:lpstr> </vt:lpstr>
      <vt:lpstr>Members</vt:lpstr>
      <vt:lpstr>Agenda</vt:lpstr>
      <vt:lpstr>Introduction</vt:lpstr>
      <vt:lpstr>Introduction </vt:lpstr>
      <vt:lpstr>Theoretical Fundamentals</vt:lpstr>
      <vt:lpstr>Hydrogen Colors</vt:lpstr>
      <vt:lpstr>Hydrogen Colors</vt:lpstr>
      <vt:lpstr>Nuclear Energy</vt:lpstr>
      <vt:lpstr>Why should we produce nuclear hydrogen ? </vt:lpstr>
      <vt:lpstr>Nuclear Energy for H2 Production</vt:lpstr>
      <vt:lpstr>Methods</vt:lpstr>
      <vt:lpstr>Electrolysis</vt:lpstr>
      <vt:lpstr>PowerPoint Presentation</vt:lpstr>
      <vt:lpstr>PowerPoint Presentation</vt:lpstr>
      <vt:lpstr>Reactors for H2 production</vt:lpstr>
      <vt:lpstr>Economic Analysis</vt:lpstr>
      <vt:lpstr>HEEP parameters</vt:lpstr>
      <vt:lpstr>Objectives</vt:lpstr>
      <vt:lpstr>System description</vt:lpstr>
      <vt:lpstr>Results</vt:lpstr>
      <vt:lpstr>Results</vt:lpstr>
      <vt:lpstr>Results</vt:lpstr>
      <vt:lpstr>Future Perspective</vt:lpstr>
      <vt:lpstr>Challenges and Advantages</vt:lpstr>
      <vt:lpstr>Nuclear hydrogen demonstration projects</vt:lpstr>
      <vt:lpstr>Nuclear hydrogen demonstration projects</vt:lpstr>
      <vt:lpstr>Conclusion</vt:lpstr>
      <vt:lpstr>Conclusion</vt:lpstr>
      <vt:lpstr>Thank you for  your attention!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Cátia Ribeiro</dc:creator>
  <cp:lastModifiedBy>Cátia Ribeiro</cp:lastModifiedBy>
  <cp:revision>13</cp:revision>
  <dcterms:modified xsi:type="dcterms:W3CDTF">2024-10-21T19:27:10Z</dcterms:modified>
</cp:coreProperties>
</file>